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3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Oswald Medium"/>
      <p:regular r:id="rId33"/>
      <p:bold r:id="rId34"/>
    </p:embeddedFont>
    <p:embeddedFont>
      <p:font typeface="Roboto Thin"/>
      <p:regular r:id="rId35"/>
      <p:bold r:id="rId36"/>
      <p:italic r:id="rId37"/>
      <p:boldItalic r:id="rId38"/>
    </p:embeddedFont>
    <p:embeddedFont>
      <p:font typeface="Roboto"/>
      <p:regular r:id="rId39"/>
      <p:bold r:id="rId40"/>
      <p:italic r:id="rId41"/>
      <p:boldItalic r:id="rId42"/>
    </p:embeddedFont>
    <p:embeddedFont>
      <p:font typeface="Roboto Medium"/>
      <p:regular r:id="rId43"/>
      <p:bold r:id="rId44"/>
      <p:italic r:id="rId45"/>
      <p:boldItalic r:id="rId46"/>
    </p:embeddedFont>
    <p:embeddedFont>
      <p:font typeface="Caveat"/>
      <p:regular r:id="rId47"/>
      <p:bold r:id="rId48"/>
    </p:embeddedFont>
    <p:embeddedFont>
      <p:font typeface="Oswald Light"/>
      <p:regular r:id="rId49"/>
      <p:bold r:id="rId50"/>
    </p:embeddedFont>
    <p:embeddedFont>
      <p:font typeface="EB Garamond"/>
      <p:regular r:id="rId51"/>
      <p:bold r:id="rId52"/>
      <p:italic r:id="rId53"/>
      <p:boldItalic r:id="rId54"/>
    </p:embeddedFont>
    <p:embeddedFont>
      <p:font typeface="Roboto Light"/>
      <p:regular r:id="rId55"/>
      <p:bold r:id="rId56"/>
      <p:italic r:id="rId57"/>
      <p:boldItalic r:id="rId58"/>
    </p:embeddedFont>
    <p:embeddedFont>
      <p:font typeface="Inconsolata Medium"/>
      <p:regular r:id="rId59"/>
      <p:bold r:id="rId60"/>
    </p:embeddedFont>
    <p:embeddedFont>
      <p:font typeface="Oswald"/>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F8439C-F2F8-493E-B758-72B83FB0DC3B}">
  <a:tblStyle styleId="{A4F8439C-F2F8-493E-B758-72B83FB0DC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aveat-bold.fntdata"/><Relationship Id="rId47" Type="http://schemas.openxmlformats.org/officeDocument/2006/relationships/font" Target="fonts/Caveat-regular.fntdata"/><Relationship Id="rId49" Type="http://schemas.openxmlformats.org/officeDocument/2006/relationships/font" Target="fonts/Oswald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OswaldMedium-regular.fntdata"/><Relationship Id="rId32" Type="http://schemas.openxmlformats.org/officeDocument/2006/relationships/slide" Target="slides/slide26.xml"/><Relationship Id="rId35" Type="http://schemas.openxmlformats.org/officeDocument/2006/relationships/font" Target="fonts/RobotoThin-regular.fntdata"/><Relationship Id="rId34" Type="http://schemas.openxmlformats.org/officeDocument/2006/relationships/font" Target="fonts/OswaldMedium-bold.fntdata"/><Relationship Id="rId37" Type="http://schemas.openxmlformats.org/officeDocument/2006/relationships/font" Target="fonts/RobotoThin-italic.fntdata"/><Relationship Id="rId36" Type="http://schemas.openxmlformats.org/officeDocument/2006/relationships/font" Target="fonts/RobotoThin-bold.fntdata"/><Relationship Id="rId39" Type="http://schemas.openxmlformats.org/officeDocument/2006/relationships/font" Target="fonts/Roboto-regular.fntdata"/><Relationship Id="rId38" Type="http://schemas.openxmlformats.org/officeDocument/2006/relationships/font" Target="fonts/RobotoThin-boldItalic.fntdata"/><Relationship Id="rId62" Type="http://schemas.openxmlformats.org/officeDocument/2006/relationships/font" Target="fonts/Oswald-bold.fntdata"/><Relationship Id="rId61" Type="http://schemas.openxmlformats.org/officeDocument/2006/relationships/font" Target="fonts/Oswald-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nconsolataMedium-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BGaramond-regular.fntdata"/><Relationship Id="rId50" Type="http://schemas.openxmlformats.org/officeDocument/2006/relationships/font" Target="fonts/OswaldLight-bold.fntdata"/><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5.xml"/><Relationship Id="rId55" Type="http://schemas.openxmlformats.org/officeDocument/2006/relationships/font" Target="fonts/RobotoLight-regular.fntdata"/><Relationship Id="rId10" Type="http://schemas.openxmlformats.org/officeDocument/2006/relationships/slide" Target="slides/slide4.xml"/><Relationship Id="rId54" Type="http://schemas.openxmlformats.org/officeDocument/2006/relationships/font" Target="fonts/EBGaramond-boldItalic.fntdata"/><Relationship Id="rId13" Type="http://schemas.openxmlformats.org/officeDocument/2006/relationships/slide" Target="slides/slide7.xml"/><Relationship Id="rId57" Type="http://schemas.openxmlformats.org/officeDocument/2006/relationships/font" Target="fonts/RobotoLight-italic.fntdata"/><Relationship Id="rId12" Type="http://schemas.openxmlformats.org/officeDocument/2006/relationships/slide" Target="slides/slide6.xml"/><Relationship Id="rId56" Type="http://schemas.openxmlformats.org/officeDocument/2006/relationships/font" Target="fonts/RobotoLight-bold.fntdata"/><Relationship Id="rId15" Type="http://schemas.openxmlformats.org/officeDocument/2006/relationships/slide" Target="slides/slide9.xml"/><Relationship Id="rId59" Type="http://schemas.openxmlformats.org/officeDocument/2006/relationships/font" Target="fonts/InconsolataMedium-regular.fntdata"/><Relationship Id="rId14" Type="http://schemas.openxmlformats.org/officeDocument/2006/relationships/slide" Target="slides/slide8.xml"/><Relationship Id="rId58" Type="http://schemas.openxmlformats.org/officeDocument/2006/relationships/font" Target="fonts/Roboto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24017d0e03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24017d0e03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24017d0e03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24017d0e03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shutterstock_398469061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24017d0e03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124017d0e03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124017d0e03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124017d0e03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shutterstock_398469061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24017d0e03_0_1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24017d0e03_0_1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shutterstock_1951890379</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24017d0e03_0_1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124017d0e03_0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24017d0e03_0_2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24017d0e03_0_2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24017d0e03_0_3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24017d0e03_0_3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5. Student Do: Segmenting with PCA (25 min</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124017d0e03_0_3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124017d0e03_0_3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24017d0e03_0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24017d0e03_0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6. Instructor Do: Review Segmenting with PCA (20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24017d0e03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24017d0e03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24017d0e03_0_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24017d0e03_0_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3. Instructor Do: Review Warm-Up (15 minutes)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124017d0e03_0_3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124017d0e03_0_3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24017d0e03_0_3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124017d0e03_0_3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b="1" sz="1650">
              <a:solidFill>
                <a:srgbClr val="24292F"/>
              </a:solidFill>
              <a:highlight>
                <a:srgbClr val="FFFFFF"/>
              </a:highlight>
            </a:endParaRPr>
          </a:p>
          <a:p>
            <a:pPr indent="0" lvl="0" marL="0" rtl="0" algn="l">
              <a:spcBef>
                <a:spcPts val="1200"/>
              </a:spcBef>
              <a:spcAft>
                <a:spcPts val="0"/>
              </a:spcAft>
              <a:buNone/>
            </a:pPr>
            <a:r>
              <a:t/>
            </a:r>
            <a:endParaRPr b="1" sz="1650">
              <a:solidFill>
                <a:srgbClr val="24292F"/>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124017d0e03_0_3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124017d0e03_0_3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9. Instructor Do: Review Energize Your Stock Clustering (20 minutes)</a:t>
            </a:r>
            <a:endParaRPr b="1" sz="1650">
              <a:solidFill>
                <a:srgbClr val="24292F"/>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24017d0e03_0_3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124017d0e03_0_3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3. Instructor Do: Review Warm-Up (15 minutes)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4017d0e03_0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4017d0e03_0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24017d0e03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24017d0e03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124017d0e03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124017d0e03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1. Instructor Do: Welcome the Class (5 minutes)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24017d0e03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24017d0e03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2. Student Do: Warm-Up (20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24017d0e03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124017d0e03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24017d0e03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24017d0e03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3. Instructor Do: Review Warm-Up (15 minutes)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24017d0e03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24017d0e03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4. Instructor Do: Introduction to PCA (30 min)</a:t>
            </a:r>
            <a:endParaRPr b="1" sz="16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24017d0e03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24017d0e03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24017d0e03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24017d0e03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4.png"/><Relationship Id="rId11" Type="http://schemas.openxmlformats.org/officeDocument/2006/relationships/image" Target="../media/image48.png"/><Relationship Id="rId10"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8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2.png"/><Relationship Id="rId4" Type="http://schemas.openxmlformats.org/officeDocument/2006/relationships/image" Target="../media/image3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8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9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9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9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9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9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9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72.png"/><Relationship Id="rId4" Type="http://schemas.openxmlformats.org/officeDocument/2006/relationships/image" Target="../media/image89.png"/><Relationship Id="rId5" Type="http://schemas.openxmlformats.org/officeDocument/2006/relationships/image" Target="../media/image8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84.png"/><Relationship Id="rId4" Type="http://schemas.openxmlformats.org/officeDocument/2006/relationships/image" Target="../media/image7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5.png"/><Relationship Id="rId4" Type="http://schemas.openxmlformats.org/officeDocument/2006/relationships/image" Target="../media/image8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3.png"/><Relationship Id="rId4" Type="http://schemas.openxmlformats.org/officeDocument/2006/relationships/image" Target="../media/image9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2.png"/><Relationship Id="rId4" Type="http://schemas.openxmlformats.org/officeDocument/2006/relationships/image" Target="../media/image10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6.png"/><Relationship Id="rId4" Type="http://schemas.openxmlformats.org/officeDocument/2006/relationships/image" Target="../media/image9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{A4F8439C-F2F8-493E-B758-72B83FB0DC3B}</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{A4F8439C-F2F8-493E-B758-72B83FB0DC3B}</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220" y="142400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25" name="Google Shape;725;p48"/>
          <p:cNvGrpSpPr/>
          <p:nvPr/>
        </p:nvGrpSpPr>
        <p:grpSpPr>
          <a:xfrm>
            <a:off x="453233" y="2276300"/>
            <a:ext cx="743726" cy="530949"/>
            <a:chOff x="453233" y="2276300"/>
            <a:chExt cx="743726" cy="530949"/>
          </a:xfrm>
        </p:grpSpPr>
        <p:sp>
          <p:nvSpPr>
            <p:cNvPr id="726" name="Google Shape;726;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7" name="Google Shape;727;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8" name="Google Shape;728;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1" name="Google Shape;73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2" name="Google Shape;73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3" name="Google Shape;73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4" name="Google Shape;734;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8"/>
          <p:cNvGrpSpPr/>
          <p:nvPr/>
        </p:nvGrpSpPr>
        <p:grpSpPr>
          <a:xfrm>
            <a:off x="453233" y="3128588"/>
            <a:ext cx="743726" cy="530949"/>
            <a:chOff x="453233" y="3128588"/>
            <a:chExt cx="743726" cy="530949"/>
          </a:xfrm>
        </p:grpSpPr>
        <p:sp>
          <p:nvSpPr>
            <p:cNvPr id="737" name="Google Shape;737;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8" name="Google Shape;738;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39" name="Google Shape;739;p4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743" name="Shape 743"/>
        <p:cNvGrpSpPr/>
        <p:nvPr/>
      </p:nvGrpSpPr>
      <p:grpSpPr>
        <a:xfrm>
          <a:off x="0" y="0"/>
          <a:ext cx="0" cy="0"/>
          <a:chOff x="0" y="0"/>
          <a:chExt cx="0" cy="0"/>
        </a:xfrm>
      </p:grpSpPr>
      <p:sp>
        <p:nvSpPr>
          <p:cNvPr id="744" name="Google Shape;744;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6" name="Google Shape;74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7" name="Google Shape;74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8" name="Google Shape;74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9" name="Google Shape;74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0" name="Google Shape;750;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9" name="Google Shape;759;p49"/>
          <p:cNvGrpSpPr/>
          <p:nvPr/>
        </p:nvGrpSpPr>
        <p:grpSpPr>
          <a:xfrm>
            <a:off x="450683" y="1358000"/>
            <a:ext cx="743726" cy="530949"/>
            <a:chOff x="450683" y="1358000"/>
            <a:chExt cx="743726" cy="530949"/>
          </a:xfrm>
        </p:grpSpPr>
        <p:sp>
          <p:nvSpPr>
            <p:cNvPr id="760" name="Google Shape;760;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1" name="Google Shape;761;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62" name="Google Shape;762;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3" name="Google Shape;763;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4" name="Google Shape;764;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5" name="Google Shape;765;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6" name="Google Shape;766;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7" name="Google Shape;767;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8" name="Google Shape;768;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9" name="Google Shape;769;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70" name="Google Shape;770;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71" name="Shape 771"/>
        <p:cNvGrpSpPr/>
        <p:nvPr/>
      </p:nvGrpSpPr>
      <p:grpSpPr>
        <a:xfrm>
          <a:off x="0" y="0"/>
          <a:ext cx="0" cy="0"/>
          <a:chOff x="0" y="0"/>
          <a:chExt cx="0" cy="0"/>
        </a:xfrm>
      </p:grpSpPr>
      <p:sp>
        <p:nvSpPr>
          <p:cNvPr id="772" name="Google Shape;772;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4" name="Google Shape;77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5" name="Google Shape;77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7" name="Google Shape;777;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8" name="Google Shape;778;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788" name="Google Shape;788;p50"/>
          <p:cNvGrpSpPr/>
          <p:nvPr/>
        </p:nvGrpSpPr>
        <p:grpSpPr>
          <a:xfrm>
            <a:off x="453220" y="1347800"/>
            <a:ext cx="743726" cy="530949"/>
            <a:chOff x="453220" y="1347800"/>
            <a:chExt cx="743726" cy="530949"/>
          </a:xfrm>
        </p:grpSpPr>
        <p:sp>
          <p:nvSpPr>
            <p:cNvPr id="789" name="Google Shape;789;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0" name="Google Shape;790;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1" name="Google Shape;791;p50"/>
          <p:cNvGrpSpPr/>
          <p:nvPr/>
        </p:nvGrpSpPr>
        <p:grpSpPr>
          <a:xfrm>
            <a:off x="453233" y="2758813"/>
            <a:ext cx="743726" cy="530949"/>
            <a:chOff x="453233" y="2200100"/>
            <a:chExt cx="743726" cy="530949"/>
          </a:xfrm>
        </p:grpSpPr>
        <p:sp>
          <p:nvSpPr>
            <p:cNvPr id="792" name="Google Shape;792;p50"/>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3" name="Google Shape;793;p50"/>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4" name="Google Shape;794;p50"/>
          <p:cNvGrpSpPr/>
          <p:nvPr/>
        </p:nvGrpSpPr>
        <p:grpSpPr>
          <a:xfrm>
            <a:off x="453233" y="3442525"/>
            <a:ext cx="743726" cy="530949"/>
            <a:chOff x="453233" y="3052388"/>
            <a:chExt cx="743726" cy="530949"/>
          </a:xfrm>
        </p:grpSpPr>
        <p:sp>
          <p:nvSpPr>
            <p:cNvPr id="795" name="Google Shape;795;p50"/>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6" name="Google Shape;796;p50"/>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7" name="Google Shape;797;p50"/>
          <p:cNvGrpSpPr/>
          <p:nvPr/>
        </p:nvGrpSpPr>
        <p:grpSpPr>
          <a:xfrm>
            <a:off x="453233" y="4126238"/>
            <a:ext cx="743726" cy="530949"/>
            <a:chOff x="453233" y="3876000"/>
            <a:chExt cx="743726" cy="530949"/>
          </a:xfrm>
        </p:grpSpPr>
        <p:sp>
          <p:nvSpPr>
            <p:cNvPr id="798" name="Google Shape;798;p50"/>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9" name="Google Shape;799;p50"/>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0" name="Google Shape;800;p50"/>
          <p:cNvGrpSpPr/>
          <p:nvPr/>
        </p:nvGrpSpPr>
        <p:grpSpPr>
          <a:xfrm>
            <a:off x="453220" y="2042925"/>
            <a:ext cx="743726" cy="530949"/>
            <a:chOff x="453220" y="1347800"/>
            <a:chExt cx="743726" cy="530949"/>
          </a:xfrm>
        </p:grpSpPr>
        <p:sp>
          <p:nvSpPr>
            <p:cNvPr id="801" name="Google Shape;801;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2" name="Google Shape;802;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03" name="Shape 803"/>
        <p:cNvGrpSpPr/>
        <p:nvPr/>
      </p:nvGrpSpPr>
      <p:grpSpPr>
        <a:xfrm>
          <a:off x="0" y="0"/>
          <a:ext cx="0" cy="0"/>
          <a:chOff x="0" y="0"/>
          <a:chExt cx="0" cy="0"/>
        </a:xfrm>
      </p:grpSpPr>
      <p:sp>
        <p:nvSpPr>
          <p:cNvPr id="804" name="Google Shape;804;p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6" name="Google Shape;806;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6" name="Google Shape;816;p5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7" name="Google Shape;817;p5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8" name="Google Shape;818;p5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9" name="Google Shape;819;p5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20" name="Google Shape;820;p5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21" name="Google Shape;82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22" name="Shape 822"/>
        <p:cNvGrpSpPr/>
        <p:nvPr/>
      </p:nvGrpSpPr>
      <p:grpSpPr>
        <a:xfrm>
          <a:off x="0" y="0"/>
          <a:ext cx="0" cy="0"/>
          <a:chOff x="0" y="0"/>
          <a:chExt cx="0" cy="0"/>
        </a:xfrm>
      </p:grpSpPr>
      <p:sp>
        <p:nvSpPr>
          <p:cNvPr id="823" name="Google Shape;823;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4" name="Google Shape;824;p5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25" name="Google Shape;825;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26" name="Google Shape;82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7" name="Google Shape;827;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28" name="Google Shape;828;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4" name="Google Shape;83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5" name="Google Shape;835;p52"/>
          <p:cNvGrpSpPr/>
          <p:nvPr/>
        </p:nvGrpSpPr>
        <p:grpSpPr>
          <a:xfrm>
            <a:off x="429795" y="1274754"/>
            <a:ext cx="577822" cy="412443"/>
            <a:chOff x="453224" y="1424000"/>
            <a:chExt cx="510985" cy="364800"/>
          </a:xfrm>
        </p:grpSpPr>
        <p:sp>
          <p:nvSpPr>
            <p:cNvPr id="836" name="Google Shape;836;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7" name="Google Shape;837;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38" name="Google Shape;838;p52"/>
          <p:cNvGrpSpPr/>
          <p:nvPr/>
        </p:nvGrpSpPr>
        <p:grpSpPr>
          <a:xfrm>
            <a:off x="429795" y="1865844"/>
            <a:ext cx="577822" cy="412443"/>
            <a:chOff x="453224" y="1424000"/>
            <a:chExt cx="510985" cy="364800"/>
          </a:xfrm>
        </p:grpSpPr>
        <p:sp>
          <p:nvSpPr>
            <p:cNvPr id="839" name="Google Shape;839;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0" name="Google Shape;840;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1" name="Google Shape;841;p52"/>
          <p:cNvGrpSpPr/>
          <p:nvPr/>
        </p:nvGrpSpPr>
        <p:grpSpPr>
          <a:xfrm>
            <a:off x="429795" y="2456934"/>
            <a:ext cx="577822" cy="412443"/>
            <a:chOff x="453224" y="1424000"/>
            <a:chExt cx="510985" cy="364800"/>
          </a:xfrm>
        </p:grpSpPr>
        <p:sp>
          <p:nvSpPr>
            <p:cNvPr id="842" name="Google Shape;842;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3" name="Google Shape;843;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4" name="Google Shape;844;p52"/>
          <p:cNvGrpSpPr/>
          <p:nvPr/>
        </p:nvGrpSpPr>
        <p:grpSpPr>
          <a:xfrm>
            <a:off x="429795" y="3048024"/>
            <a:ext cx="577822" cy="412443"/>
            <a:chOff x="453224" y="1424000"/>
            <a:chExt cx="510985" cy="364800"/>
          </a:xfrm>
        </p:grpSpPr>
        <p:sp>
          <p:nvSpPr>
            <p:cNvPr id="845" name="Google Shape;845;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6" name="Google Shape;846;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7" name="Google Shape;847;p52"/>
          <p:cNvGrpSpPr/>
          <p:nvPr/>
        </p:nvGrpSpPr>
        <p:grpSpPr>
          <a:xfrm>
            <a:off x="429795" y="3639114"/>
            <a:ext cx="577822" cy="412443"/>
            <a:chOff x="453224" y="1424000"/>
            <a:chExt cx="510985" cy="364800"/>
          </a:xfrm>
        </p:grpSpPr>
        <p:sp>
          <p:nvSpPr>
            <p:cNvPr id="848" name="Google Shape;848;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9" name="Google Shape;849;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0" name="Google Shape;850;p52"/>
          <p:cNvGrpSpPr/>
          <p:nvPr/>
        </p:nvGrpSpPr>
        <p:grpSpPr>
          <a:xfrm>
            <a:off x="429795" y="4230204"/>
            <a:ext cx="577822" cy="412443"/>
            <a:chOff x="453224" y="1424000"/>
            <a:chExt cx="510985" cy="364800"/>
          </a:xfrm>
        </p:grpSpPr>
        <p:sp>
          <p:nvSpPr>
            <p:cNvPr id="851" name="Google Shape;851;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3" name="Google Shape;853;p5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60" name="Shape 860"/>
        <p:cNvGrpSpPr/>
        <p:nvPr/>
      </p:nvGrpSpPr>
      <p:grpSpPr>
        <a:xfrm>
          <a:off x="0" y="0"/>
          <a:ext cx="0" cy="0"/>
          <a:chOff x="0" y="0"/>
          <a:chExt cx="0" cy="0"/>
        </a:xfrm>
      </p:grpSpPr>
      <p:cxnSp>
        <p:nvCxnSpPr>
          <p:cNvPr id="861" name="Google Shape;861;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62" name="Google Shape;862;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63" name="Google Shape;863;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4" name="Google Shape;864;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65" name="Google Shape;86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6" name="Google Shape;86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53"/>
          <p:cNvGrpSpPr/>
          <p:nvPr/>
        </p:nvGrpSpPr>
        <p:grpSpPr>
          <a:xfrm>
            <a:off x="445468" y="4367943"/>
            <a:ext cx="491946" cy="359019"/>
            <a:chOff x="463425" y="1453125"/>
            <a:chExt cx="735125" cy="513838"/>
          </a:xfrm>
        </p:grpSpPr>
        <p:sp>
          <p:nvSpPr>
            <p:cNvPr id="869" name="Google Shape;86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0" name="Google Shape;87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1" name="Google Shape;871;p5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53"/>
          <p:cNvGrpSpPr/>
          <p:nvPr/>
        </p:nvGrpSpPr>
        <p:grpSpPr>
          <a:xfrm>
            <a:off x="445468" y="3832229"/>
            <a:ext cx="491946" cy="359019"/>
            <a:chOff x="463425" y="1453125"/>
            <a:chExt cx="735125" cy="513838"/>
          </a:xfrm>
        </p:grpSpPr>
        <p:sp>
          <p:nvSpPr>
            <p:cNvPr id="874" name="Google Shape;87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5" name="Google Shape;87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6" name="Google Shape;876;p5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3"/>
          <p:cNvGrpSpPr/>
          <p:nvPr/>
        </p:nvGrpSpPr>
        <p:grpSpPr>
          <a:xfrm>
            <a:off x="445468" y="3296514"/>
            <a:ext cx="491946" cy="359019"/>
            <a:chOff x="463425" y="1453125"/>
            <a:chExt cx="735125" cy="513838"/>
          </a:xfrm>
        </p:grpSpPr>
        <p:sp>
          <p:nvSpPr>
            <p:cNvPr id="879" name="Google Shape;87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0" name="Google Shape;88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1" name="Google Shape;881;p5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53"/>
          <p:cNvGrpSpPr/>
          <p:nvPr/>
        </p:nvGrpSpPr>
        <p:grpSpPr>
          <a:xfrm>
            <a:off x="445468" y="2760799"/>
            <a:ext cx="491946" cy="359019"/>
            <a:chOff x="463425" y="1453125"/>
            <a:chExt cx="735125" cy="513838"/>
          </a:xfrm>
        </p:grpSpPr>
        <p:sp>
          <p:nvSpPr>
            <p:cNvPr id="884" name="Google Shape;88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5" name="Google Shape;88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6" name="Google Shape;886;p5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53"/>
          <p:cNvGrpSpPr/>
          <p:nvPr/>
        </p:nvGrpSpPr>
        <p:grpSpPr>
          <a:xfrm>
            <a:off x="445468" y="2225085"/>
            <a:ext cx="491946" cy="359019"/>
            <a:chOff x="463425" y="1453125"/>
            <a:chExt cx="735125" cy="513838"/>
          </a:xfrm>
        </p:grpSpPr>
        <p:sp>
          <p:nvSpPr>
            <p:cNvPr id="889" name="Google Shape;88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0" name="Google Shape;89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1" name="Google Shape;891;p5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3"/>
          <p:cNvGrpSpPr/>
          <p:nvPr/>
        </p:nvGrpSpPr>
        <p:grpSpPr>
          <a:xfrm>
            <a:off x="445468" y="1689370"/>
            <a:ext cx="491946" cy="359019"/>
            <a:chOff x="463425" y="1453125"/>
            <a:chExt cx="735125" cy="513838"/>
          </a:xfrm>
        </p:grpSpPr>
        <p:sp>
          <p:nvSpPr>
            <p:cNvPr id="894" name="Google Shape;89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6" name="Google Shape;896;p5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3"/>
          <p:cNvGrpSpPr/>
          <p:nvPr/>
        </p:nvGrpSpPr>
        <p:grpSpPr>
          <a:xfrm>
            <a:off x="445468" y="1153656"/>
            <a:ext cx="491946" cy="359019"/>
            <a:chOff x="463425" y="1453125"/>
            <a:chExt cx="735125" cy="513838"/>
          </a:xfrm>
        </p:grpSpPr>
        <p:sp>
          <p:nvSpPr>
            <p:cNvPr id="899" name="Google Shape;89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0" name="Google Shape;90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1" name="Google Shape;901;p5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03" name="Shape 903"/>
        <p:cNvGrpSpPr/>
        <p:nvPr/>
      </p:nvGrpSpPr>
      <p:grpSpPr>
        <a:xfrm>
          <a:off x="0" y="0"/>
          <a:ext cx="0" cy="0"/>
          <a:chOff x="0" y="0"/>
          <a:chExt cx="0" cy="0"/>
        </a:xfrm>
      </p:grpSpPr>
      <p:cxnSp>
        <p:nvCxnSpPr>
          <p:cNvPr id="904" name="Google Shape;904;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05" name="Google Shape;905;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06" name="Google Shape;90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7" name="Google Shape;907;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08" name="Google Shape;9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09" name="Google Shape;9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4"/>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4"/>
          <p:cNvGrpSpPr/>
          <p:nvPr/>
        </p:nvGrpSpPr>
        <p:grpSpPr>
          <a:xfrm>
            <a:off x="467219" y="3979913"/>
            <a:ext cx="433430" cy="316319"/>
            <a:chOff x="463425" y="1453125"/>
            <a:chExt cx="735125" cy="513838"/>
          </a:xfrm>
        </p:grpSpPr>
        <p:sp>
          <p:nvSpPr>
            <p:cNvPr id="912" name="Google Shape;91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4" name="Google Shape;914;p54"/>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4"/>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54"/>
          <p:cNvGrpSpPr/>
          <p:nvPr/>
        </p:nvGrpSpPr>
        <p:grpSpPr>
          <a:xfrm>
            <a:off x="467219" y="3507913"/>
            <a:ext cx="433430" cy="316319"/>
            <a:chOff x="463425" y="1453125"/>
            <a:chExt cx="735125" cy="513838"/>
          </a:xfrm>
        </p:grpSpPr>
        <p:sp>
          <p:nvSpPr>
            <p:cNvPr id="917" name="Google Shape;91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8" name="Google Shape;91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9" name="Google Shape;919;p54"/>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4"/>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54"/>
          <p:cNvGrpSpPr/>
          <p:nvPr/>
        </p:nvGrpSpPr>
        <p:grpSpPr>
          <a:xfrm>
            <a:off x="467219" y="3035913"/>
            <a:ext cx="433430" cy="316319"/>
            <a:chOff x="463425" y="1453125"/>
            <a:chExt cx="735125" cy="513838"/>
          </a:xfrm>
        </p:grpSpPr>
        <p:sp>
          <p:nvSpPr>
            <p:cNvPr id="922" name="Google Shape;92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3" name="Google Shape;92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4" name="Google Shape;924;p54"/>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54"/>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54"/>
          <p:cNvGrpSpPr/>
          <p:nvPr/>
        </p:nvGrpSpPr>
        <p:grpSpPr>
          <a:xfrm>
            <a:off x="467219" y="2563912"/>
            <a:ext cx="433430" cy="316319"/>
            <a:chOff x="463425" y="1453125"/>
            <a:chExt cx="735125" cy="513838"/>
          </a:xfrm>
        </p:grpSpPr>
        <p:sp>
          <p:nvSpPr>
            <p:cNvPr id="927" name="Google Shape;92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8" name="Google Shape;92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9" name="Google Shape;929;p54"/>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4"/>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54"/>
          <p:cNvGrpSpPr/>
          <p:nvPr/>
        </p:nvGrpSpPr>
        <p:grpSpPr>
          <a:xfrm>
            <a:off x="467219" y="2091912"/>
            <a:ext cx="433430" cy="316319"/>
            <a:chOff x="463425" y="1453125"/>
            <a:chExt cx="735125" cy="513838"/>
          </a:xfrm>
        </p:grpSpPr>
        <p:sp>
          <p:nvSpPr>
            <p:cNvPr id="932" name="Google Shape;93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3" name="Google Shape;93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4" name="Google Shape;934;p54"/>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4"/>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54"/>
          <p:cNvGrpSpPr/>
          <p:nvPr/>
        </p:nvGrpSpPr>
        <p:grpSpPr>
          <a:xfrm>
            <a:off x="467219" y="1619912"/>
            <a:ext cx="433430" cy="316319"/>
            <a:chOff x="463425" y="1453125"/>
            <a:chExt cx="735125" cy="513838"/>
          </a:xfrm>
        </p:grpSpPr>
        <p:sp>
          <p:nvSpPr>
            <p:cNvPr id="937" name="Google Shape;93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8" name="Google Shape;93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9" name="Google Shape;939;p54"/>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4"/>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54"/>
          <p:cNvGrpSpPr/>
          <p:nvPr/>
        </p:nvGrpSpPr>
        <p:grpSpPr>
          <a:xfrm>
            <a:off x="467219" y="1147912"/>
            <a:ext cx="433430" cy="316319"/>
            <a:chOff x="463425" y="1453125"/>
            <a:chExt cx="735125" cy="513838"/>
          </a:xfrm>
        </p:grpSpPr>
        <p:sp>
          <p:nvSpPr>
            <p:cNvPr id="942" name="Google Shape;94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3" name="Google Shape;94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4" name="Google Shape;944;p54"/>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4"/>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54"/>
          <p:cNvGrpSpPr/>
          <p:nvPr/>
        </p:nvGrpSpPr>
        <p:grpSpPr>
          <a:xfrm>
            <a:off x="467219" y="4459810"/>
            <a:ext cx="433430" cy="316319"/>
            <a:chOff x="463425" y="1453125"/>
            <a:chExt cx="735125" cy="513838"/>
          </a:xfrm>
        </p:grpSpPr>
        <p:sp>
          <p:nvSpPr>
            <p:cNvPr id="947" name="Google Shape;94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8" name="Google Shape;94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9" name="Google Shape;949;p54"/>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51" name="Shape 951"/>
        <p:cNvGrpSpPr/>
        <p:nvPr/>
      </p:nvGrpSpPr>
      <p:grpSpPr>
        <a:xfrm>
          <a:off x="0" y="0"/>
          <a:ext cx="0" cy="0"/>
          <a:chOff x="0" y="0"/>
          <a:chExt cx="0" cy="0"/>
        </a:xfrm>
      </p:grpSpPr>
      <p:cxnSp>
        <p:nvCxnSpPr>
          <p:cNvPr id="952" name="Google Shape;952;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53" name="Google Shape;953;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54" name="Google Shape;95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5" name="Google Shape;955;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56" name="Google Shape;956;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57" name="Google Shape;957;p55"/>
          <p:cNvGrpSpPr/>
          <p:nvPr/>
        </p:nvGrpSpPr>
        <p:grpSpPr>
          <a:xfrm>
            <a:off x="290151" y="835207"/>
            <a:ext cx="402187" cy="293504"/>
            <a:chOff x="463425" y="1453125"/>
            <a:chExt cx="735125" cy="513838"/>
          </a:xfrm>
        </p:grpSpPr>
        <p:sp>
          <p:nvSpPr>
            <p:cNvPr id="958" name="Google Shape;95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0" name="Google Shape;960;p55"/>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5"/>
          <p:cNvGrpSpPr/>
          <p:nvPr/>
        </p:nvGrpSpPr>
        <p:grpSpPr>
          <a:xfrm>
            <a:off x="290151" y="1276878"/>
            <a:ext cx="402187" cy="293504"/>
            <a:chOff x="463425" y="1453125"/>
            <a:chExt cx="735125" cy="513838"/>
          </a:xfrm>
        </p:grpSpPr>
        <p:sp>
          <p:nvSpPr>
            <p:cNvPr id="970" name="Google Shape;97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1" name="Google Shape;97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2" name="Google Shape;972;p55"/>
          <p:cNvGrpSpPr/>
          <p:nvPr/>
        </p:nvGrpSpPr>
        <p:grpSpPr>
          <a:xfrm>
            <a:off x="290151" y="1718548"/>
            <a:ext cx="402187" cy="293504"/>
            <a:chOff x="463425" y="1453125"/>
            <a:chExt cx="735125" cy="513838"/>
          </a:xfrm>
        </p:grpSpPr>
        <p:sp>
          <p:nvSpPr>
            <p:cNvPr id="973" name="Google Shape;97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5" name="Google Shape;975;p55"/>
          <p:cNvGrpSpPr/>
          <p:nvPr/>
        </p:nvGrpSpPr>
        <p:grpSpPr>
          <a:xfrm>
            <a:off x="290151" y="2160219"/>
            <a:ext cx="402187" cy="293504"/>
            <a:chOff x="463425" y="1453125"/>
            <a:chExt cx="735125" cy="513838"/>
          </a:xfrm>
        </p:grpSpPr>
        <p:sp>
          <p:nvSpPr>
            <p:cNvPr id="976" name="Google Shape;976;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7" name="Google Shape;977;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8" name="Google Shape;978;p55"/>
          <p:cNvGrpSpPr/>
          <p:nvPr/>
        </p:nvGrpSpPr>
        <p:grpSpPr>
          <a:xfrm>
            <a:off x="290151" y="2601890"/>
            <a:ext cx="402187" cy="293504"/>
            <a:chOff x="463425" y="1453125"/>
            <a:chExt cx="735125" cy="513838"/>
          </a:xfrm>
        </p:grpSpPr>
        <p:sp>
          <p:nvSpPr>
            <p:cNvPr id="979" name="Google Shape;97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0" name="Google Shape;98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1" name="Google Shape;981;p55"/>
          <p:cNvGrpSpPr/>
          <p:nvPr/>
        </p:nvGrpSpPr>
        <p:grpSpPr>
          <a:xfrm>
            <a:off x="290151" y="3043561"/>
            <a:ext cx="402187" cy="293504"/>
            <a:chOff x="463425" y="1453125"/>
            <a:chExt cx="735125" cy="513838"/>
          </a:xfrm>
        </p:grpSpPr>
        <p:sp>
          <p:nvSpPr>
            <p:cNvPr id="982" name="Google Shape;98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3" name="Google Shape;98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4" name="Google Shape;984;p55"/>
          <p:cNvGrpSpPr/>
          <p:nvPr/>
        </p:nvGrpSpPr>
        <p:grpSpPr>
          <a:xfrm>
            <a:off x="290151" y="3485231"/>
            <a:ext cx="402187" cy="293504"/>
            <a:chOff x="463425" y="1453125"/>
            <a:chExt cx="735125" cy="513838"/>
          </a:xfrm>
        </p:grpSpPr>
        <p:sp>
          <p:nvSpPr>
            <p:cNvPr id="985" name="Google Shape;98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6" name="Google Shape;98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7" name="Google Shape;987;p55"/>
          <p:cNvGrpSpPr/>
          <p:nvPr/>
        </p:nvGrpSpPr>
        <p:grpSpPr>
          <a:xfrm>
            <a:off x="290151" y="3926902"/>
            <a:ext cx="402187" cy="293504"/>
            <a:chOff x="463425" y="1453125"/>
            <a:chExt cx="735125" cy="513838"/>
          </a:xfrm>
        </p:grpSpPr>
        <p:sp>
          <p:nvSpPr>
            <p:cNvPr id="988" name="Google Shape;98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9" name="Google Shape;98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0" name="Google Shape;990;p55"/>
          <p:cNvGrpSpPr/>
          <p:nvPr/>
        </p:nvGrpSpPr>
        <p:grpSpPr>
          <a:xfrm>
            <a:off x="290151" y="4368573"/>
            <a:ext cx="402187" cy="293504"/>
            <a:chOff x="463425" y="1453125"/>
            <a:chExt cx="735125" cy="513838"/>
          </a:xfrm>
        </p:grpSpPr>
        <p:sp>
          <p:nvSpPr>
            <p:cNvPr id="991" name="Google Shape;991;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2" name="Google Shape;992;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93" name="Google Shape;993;p55"/>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5"/>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5"/>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5"/>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5"/>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5"/>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5"/>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55"/>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5"/>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03" name="Shape 1003"/>
        <p:cNvGrpSpPr/>
        <p:nvPr/>
      </p:nvGrpSpPr>
      <p:grpSpPr>
        <a:xfrm>
          <a:off x="0" y="0"/>
          <a:ext cx="0" cy="0"/>
          <a:chOff x="0" y="0"/>
          <a:chExt cx="0" cy="0"/>
        </a:xfrm>
      </p:grpSpPr>
      <p:pic>
        <p:nvPicPr>
          <p:cNvPr id="1004" name="Google Shape;1004;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08" name="Google Shape;1008;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09" name="Google Shape;1009;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10" name="Google Shape;1010;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11" name="Shape 1011"/>
        <p:cNvGrpSpPr/>
        <p:nvPr/>
      </p:nvGrpSpPr>
      <p:grpSpPr>
        <a:xfrm>
          <a:off x="0" y="0"/>
          <a:ext cx="0" cy="0"/>
          <a:chOff x="0" y="0"/>
          <a:chExt cx="0" cy="0"/>
        </a:xfrm>
      </p:grpSpPr>
      <p:pic>
        <p:nvPicPr>
          <p:cNvPr id="1012" name="Google Shape;101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3" name="Google Shape;1013;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5" name="Google Shape;1015;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16" name="Google Shape;1016;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17" name="Google Shape;1017;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18" name="Google Shape;10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19" name="Shape 1019"/>
        <p:cNvGrpSpPr/>
        <p:nvPr/>
      </p:nvGrpSpPr>
      <p:grpSpPr>
        <a:xfrm>
          <a:off x="0" y="0"/>
          <a:ext cx="0" cy="0"/>
          <a:chOff x="0" y="0"/>
          <a:chExt cx="0" cy="0"/>
        </a:xfrm>
      </p:grpSpPr>
      <p:pic>
        <p:nvPicPr>
          <p:cNvPr id="1020" name="Google Shape;10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1" name="Google Shape;102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2" name="Google Shape;10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23" name="Google Shape;1023;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24" name="Google Shape;1024;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26" name="Shape 1026"/>
        <p:cNvGrpSpPr/>
        <p:nvPr/>
      </p:nvGrpSpPr>
      <p:grpSpPr>
        <a:xfrm>
          <a:off x="0" y="0"/>
          <a:ext cx="0" cy="0"/>
          <a:chOff x="0" y="0"/>
          <a:chExt cx="0" cy="0"/>
        </a:xfrm>
      </p:grpSpPr>
      <p:pic>
        <p:nvPicPr>
          <p:cNvPr id="1027" name="Google Shape;1027;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28" name="Google Shape;102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29" name="Shape 1029"/>
        <p:cNvGrpSpPr/>
        <p:nvPr/>
      </p:nvGrpSpPr>
      <p:grpSpPr>
        <a:xfrm>
          <a:off x="0" y="0"/>
          <a:ext cx="0" cy="0"/>
          <a:chOff x="0" y="0"/>
          <a:chExt cx="0" cy="0"/>
        </a:xfrm>
      </p:grpSpPr>
      <p:pic>
        <p:nvPicPr>
          <p:cNvPr id="1030" name="Google Shape;1030;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1" name="Google Shape;103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2" name="Google Shape;1032;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33" name="Google Shape;1033;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34" name="Google Shape;1034;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35" name="Shape 1035"/>
        <p:cNvGrpSpPr/>
        <p:nvPr/>
      </p:nvGrpSpPr>
      <p:grpSpPr>
        <a:xfrm>
          <a:off x="0" y="0"/>
          <a:ext cx="0" cy="0"/>
          <a:chOff x="0" y="0"/>
          <a:chExt cx="0" cy="0"/>
        </a:xfrm>
      </p:grpSpPr>
      <p:pic>
        <p:nvPicPr>
          <p:cNvPr id="1036" name="Google Shape;1036;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37" name="Google Shape;1037;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40" name="Google Shape;1040;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41" name="Shape 1041"/>
        <p:cNvGrpSpPr/>
        <p:nvPr/>
      </p:nvGrpSpPr>
      <p:grpSpPr>
        <a:xfrm>
          <a:off x="0" y="0"/>
          <a:ext cx="0" cy="0"/>
          <a:chOff x="0" y="0"/>
          <a:chExt cx="0" cy="0"/>
        </a:xfrm>
      </p:grpSpPr>
      <p:pic>
        <p:nvPicPr>
          <p:cNvPr id="1042" name="Google Shape;1042;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3" name="Google Shape;1043;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44" name="Google Shape;1044;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45" name="Google Shape;1045;p62"/>
          <p:cNvGrpSpPr/>
          <p:nvPr/>
        </p:nvGrpSpPr>
        <p:grpSpPr>
          <a:xfrm>
            <a:off x="3972318" y="1347350"/>
            <a:ext cx="1051285" cy="920372"/>
            <a:chOff x="587700" y="-13400"/>
            <a:chExt cx="5735325" cy="5021125"/>
          </a:xfrm>
        </p:grpSpPr>
        <p:sp>
          <p:nvSpPr>
            <p:cNvPr id="1046" name="Google Shape;1046;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52" name="Google Shape;105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53" name="Shape 1053"/>
        <p:cNvGrpSpPr/>
        <p:nvPr/>
      </p:nvGrpSpPr>
      <p:grpSpPr>
        <a:xfrm>
          <a:off x="0" y="0"/>
          <a:ext cx="0" cy="0"/>
          <a:chOff x="0" y="0"/>
          <a:chExt cx="0" cy="0"/>
        </a:xfrm>
      </p:grpSpPr>
      <p:pic>
        <p:nvPicPr>
          <p:cNvPr id="1054" name="Google Shape;1054;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5" name="Google Shape;1055;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8" name="Google Shape;1058;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59" name="Google Shape;105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60" name="Shape 1060"/>
        <p:cNvGrpSpPr/>
        <p:nvPr/>
      </p:nvGrpSpPr>
      <p:grpSpPr>
        <a:xfrm>
          <a:off x="0" y="0"/>
          <a:ext cx="0" cy="0"/>
          <a:chOff x="0" y="0"/>
          <a:chExt cx="0" cy="0"/>
        </a:xfrm>
      </p:grpSpPr>
      <p:pic>
        <p:nvPicPr>
          <p:cNvPr id="1061" name="Google Shape;1061;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2" name="Google Shape;106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3" name="Google Shape;1063;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66" name="Google Shape;1066;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67" name="Google Shape;1067;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68"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70" name="Google Shape;1070;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71" name="Google Shape;1071;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2" name="Google Shape;107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3" name="Google Shape;1073;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074" name="Google Shape;1074;p6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75" name="Google Shape;1075;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076" name="Shape 1076"/>
        <p:cNvGrpSpPr/>
        <p:nvPr/>
      </p:nvGrpSpPr>
      <p:grpSpPr>
        <a:xfrm>
          <a:off x="0" y="0"/>
          <a:ext cx="0" cy="0"/>
          <a:chOff x="0" y="0"/>
          <a:chExt cx="0" cy="0"/>
        </a:xfrm>
      </p:grpSpPr>
      <p:pic>
        <p:nvPicPr>
          <p:cNvPr id="1077" name="Google Shape;1077;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8" name="Google Shape;1078;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9" name="Google Shape;107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0" name="Google Shape;1080;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081" name="Google Shape;108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82" name="Google Shape;1082;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083" name="Shape 1083"/>
        <p:cNvGrpSpPr/>
        <p:nvPr/>
      </p:nvGrpSpPr>
      <p:grpSpPr>
        <a:xfrm>
          <a:off x="0" y="0"/>
          <a:ext cx="0" cy="0"/>
          <a:chOff x="0" y="0"/>
          <a:chExt cx="0" cy="0"/>
        </a:xfrm>
      </p:grpSpPr>
      <p:pic>
        <p:nvPicPr>
          <p:cNvPr id="1084" name="Google Shape;1084;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5" name="Google Shape;108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86" name="Google Shape;1086;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087" name="Google Shape;1087;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88" name="Google Shape;1088;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091" name="Shape 1091"/>
        <p:cNvGrpSpPr/>
        <p:nvPr/>
      </p:nvGrpSpPr>
      <p:grpSpPr>
        <a:xfrm>
          <a:off x="0" y="0"/>
          <a:ext cx="0" cy="0"/>
          <a:chOff x="0" y="0"/>
          <a:chExt cx="0" cy="0"/>
        </a:xfrm>
      </p:grpSpPr>
      <p:pic>
        <p:nvPicPr>
          <p:cNvPr id="1092" name="Google Shape;1092;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3" name="Google Shape;1093;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94" name="Google Shape;1094;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95" name="Google Shape;1095;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096" name="Google Shape;109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97" name="Google Shape;1097;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098" name="Shape 1098"/>
        <p:cNvGrpSpPr/>
        <p:nvPr/>
      </p:nvGrpSpPr>
      <p:grpSpPr>
        <a:xfrm>
          <a:off x="0" y="0"/>
          <a:ext cx="0" cy="0"/>
          <a:chOff x="0" y="0"/>
          <a:chExt cx="0" cy="0"/>
        </a:xfrm>
      </p:grpSpPr>
      <p:pic>
        <p:nvPicPr>
          <p:cNvPr id="1099" name="Google Shape;1099;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0" name="Google Shape;1100;p69"/>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1" name="Google Shape;1101;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02" name="Google Shape;1102;p69"/>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03" name="Google Shape;1103;p69"/>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04" name="Google Shape;110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05" name="Shape 1105"/>
        <p:cNvGrpSpPr/>
        <p:nvPr/>
      </p:nvGrpSpPr>
      <p:grpSpPr>
        <a:xfrm>
          <a:off x="0" y="0"/>
          <a:ext cx="0" cy="0"/>
          <a:chOff x="0" y="0"/>
          <a:chExt cx="0" cy="0"/>
        </a:xfrm>
      </p:grpSpPr>
      <p:cxnSp>
        <p:nvCxnSpPr>
          <p:cNvPr id="1106" name="Google Shape;1106;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7" name="Google Shape;110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8" name="Google Shape;1108;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09" name="Google Shape;1109;p70"/>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10" name="Google Shape;1110;p70"/>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70"/>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12" name="Google Shape;1112;p70"/>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13" name="Google Shape;1113;p70"/>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15" name="Google Shape;111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16" name="Shape 1116"/>
        <p:cNvGrpSpPr/>
        <p:nvPr/>
      </p:nvGrpSpPr>
      <p:grpSpPr>
        <a:xfrm>
          <a:off x="0" y="0"/>
          <a:ext cx="0" cy="0"/>
          <a:chOff x="0" y="0"/>
          <a:chExt cx="0" cy="0"/>
        </a:xfrm>
      </p:grpSpPr>
      <p:cxnSp>
        <p:nvCxnSpPr>
          <p:cNvPr id="1117" name="Google Shape;1117;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8" name="Google Shape;111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20" name="Google Shape;1120;p71"/>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21" name="Google Shape;1121;p71"/>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71"/>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23" name="Google Shape;1123;p71"/>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24" name="Google Shape;1124;p71"/>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26" name="Google Shape;1126;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27" name="Shape 1127"/>
        <p:cNvGrpSpPr/>
        <p:nvPr/>
      </p:nvGrpSpPr>
      <p:grpSpPr>
        <a:xfrm>
          <a:off x="0" y="0"/>
          <a:ext cx="0" cy="0"/>
          <a:chOff x="0" y="0"/>
          <a:chExt cx="0" cy="0"/>
        </a:xfrm>
      </p:grpSpPr>
      <p:cxnSp>
        <p:nvCxnSpPr>
          <p:cNvPr id="1128" name="Google Shape;1128;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9" name="Google Shape;112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0" name="Google Shape;1130;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1" name="Google Shape;1131;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32" name="Google Shape;1132;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3" name="Google Shape;1133;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34" name="Google Shape;1134;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35" name="Google Shape;1135;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37" name="Google Shape;1137;p72"/>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38" name="Google Shape;1138;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39" name="Shape 1139"/>
        <p:cNvGrpSpPr/>
        <p:nvPr/>
      </p:nvGrpSpPr>
      <p:grpSpPr>
        <a:xfrm>
          <a:off x="0" y="0"/>
          <a:ext cx="0" cy="0"/>
          <a:chOff x="0" y="0"/>
          <a:chExt cx="0" cy="0"/>
        </a:xfrm>
      </p:grpSpPr>
      <p:cxnSp>
        <p:nvCxnSpPr>
          <p:cNvPr id="1140" name="Google Shape;114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1" name="Google Shape;114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2" name="Google Shape;114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3" name="Google Shape;1143;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4" name="Google Shape;1144;p73"/>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6" name="Google Shape;1146;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47" name="Google Shape;1147;p73"/>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49" name="Google Shape;1149;p73"/>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50" name="Google Shape;1150;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51" name="Shape 1151"/>
        <p:cNvGrpSpPr/>
        <p:nvPr/>
      </p:nvGrpSpPr>
      <p:grpSpPr>
        <a:xfrm>
          <a:off x="0" y="0"/>
          <a:ext cx="0" cy="0"/>
          <a:chOff x="0" y="0"/>
          <a:chExt cx="0" cy="0"/>
        </a:xfrm>
      </p:grpSpPr>
      <p:cxnSp>
        <p:nvCxnSpPr>
          <p:cNvPr id="1152" name="Google Shape;1152;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3" name="Google Shape;1153;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4" name="Google Shape;1154;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5" name="Google Shape;1155;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56" name="Google Shape;1156;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57" name="Google Shape;1157;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58" name="Google Shape;1158;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59" name="Google Shape;1159;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60" name="Google Shape;1160;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63" name="Shape 1163"/>
        <p:cNvGrpSpPr/>
        <p:nvPr/>
      </p:nvGrpSpPr>
      <p:grpSpPr>
        <a:xfrm>
          <a:off x="0" y="0"/>
          <a:ext cx="0" cy="0"/>
          <a:chOff x="0" y="0"/>
          <a:chExt cx="0" cy="0"/>
        </a:xfrm>
      </p:grpSpPr>
      <p:cxnSp>
        <p:nvCxnSpPr>
          <p:cNvPr id="1164" name="Google Shape;116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6" name="Google Shape;1166;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7" name="Google Shape;1167;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8" name="Google Shape;1168;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69" name="Google Shape;1169;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0" name="Google Shape;1170;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1" name="Google Shape;1171;p75"/>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72" name="Google Shape;1172;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3" name="Google Shape;1173;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175" name="Shape 1175"/>
        <p:cNvGrpSpPr/>
        <p:nvPr/>
      </p:nvGrpSpPr>
      <p:grpSpPr>
        <a:xfrm>
          <a:off x="0" y="0"/>
          <a:ext cx="0" cy="0"/>
          <a:chOff x="0" y="0"/>
          <a:chExt cx="0" cy="0"/>
        </a:xfrm>
      </p:grpSpPr>
      <p:cxnSp>
        <p:nvCxnSpPr>
          <p:cNvPr id="1176" name="Google Shape;1176;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7" name="Google Shape;117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8" name="Google Shape;1178;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9" name="Google Shape;1179;p7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180" name="Google Shape;1180;p76"/>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181" name="Google Shape;1181;p76"/>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p76"/>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183" name="Google Shape;1183;p76"/>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184" name="Google Shape;1184;p76"/>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185" name="Google Shape;1185;p76"/>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186" name="Google Shape;1186;p76"/>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187" name="Google Shape;1187;p76"/>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189" name="Google Shape;1189;p76"/>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190" name="Google Shape;1190;p76"/>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6"/>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192" name="Google Shape;1192;p76"/>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194" name="Google Shape;1194;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195" name="Shape 1195"/>
        <p:cNvGrpSpPr/>
        <p:nvPr/>
      </p:nvGrpSpPr>
      <p:grpSpPr>
        <a:xfrm>
          <a:off x="0" y="0"/>
          <a:ext cx="0" cy="0"/>
          <a:chOff x="0" y="0"/>
          <a:chExt cx="0" cy="0"/>
        </a:xfrm>
      </p:grpSpPr>
      <p:cxnSp>
        <p:nvCxnSpPr>
          <p:cNvPr id="1196" name="Google Shape;1196;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7" name="Google Shape;119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8" name="Google Shape;1198;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9" name="Google Shape;1199;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00" name="Google Shape;1200;p77"/>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01" name="Google Shape;1201;p77"/>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02" name="Google Shape;1202;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03" name="Shape 1203"/>
        <p:cNvGrpSpPr/>
        <p:nvPr/>
      </p:nvGrpSpPr>
      <p:grpSpPr>
        <a:xfrm>
          <a:off x="0" y="0"/>
          <a:ext cx="0" cy="0"/>
          <a:chOff x="0" y="0"/>
          <a:chExt cx="0" cy="0"/>
        </a:xfrm>
      </p:grpSpPr>
      <p:cxnSp>
        <p:nvCxnSpPr>
          <p:cNvPr id="1204" name="Google Shape;1204;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5" name="Google Shape;120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6" name="Google Shape;1206;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7" name="Google Shape;120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8" name="Google Shape;1208;p78"/>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09" name="Google Shape;1209;p7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10" name="Google Shape;1210;p78"/>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11" name="Google Shape;1211;p78"/>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12" name="Google Shape;1212;p78"/>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13" name="Google Shape;1213;p78"/>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14" name="Shape 1214"/>
        <p:cNvGrpSpPr/>
        <p:nvPr/>
      </p:nvGrpSpPr>
      <p:grpSpPr>
        <a:xfrm>
          <a:off x="0" y="0"/>
          <a:ext cx="0" cy="0"/>
          <a:chOff x="0" y="0"/>
          <a:chExt cx="0" cy="0"/>
        </a:xfrm>
      </p:grpSpPr>
      <p:pic>
        <p:nvPicPr>
          <p:cNvPr id="1215" name="Google Shape;1215;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6" name="Google Shape;1216;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0" name="Google Shape;1220;p7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21" name="Google Shape;1221;p7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2" name="Google Shape;1222;p7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23" name="Google Shape;122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24" name="Shape 1224"/>
        <p:cNvGrpSpPr/>
        <p:nvPr/>
      </p:nvGrpSpPr>
      <p:grpSpPr>
        <a:xfrm>
          <a:off x="0" y="0"/>
          <a:ext cx="0" cy="0"/>
          <a:chOff x="0" y="0"/>
          <a:chExt cx="0" cy="0"/>
        </a:xfrm>
      </p:grpSpPr>
      <p:pic>
        <p:nvPicPr>
          <p:cNvPr id="1225" name="Google Shape;1225;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6" name="Google Shape;1226;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9" name="Google Shape;1229;p80"/>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30" name="Google Shape;1230;p80"/>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31" name="Google Shape;1231;p80"/>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33" name="Google Shape;123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34" name="Shape 1234"/>
        <p:cNvGrpSpPr/>
        <p:nvPr/>
      </p:nvGrpSpPr>
      <p:grpSpPr>
        <a:xfrm>
          <a:off x="0" y="0"/>
          <a:ext cx="0" cy="0"/>
          <a:chOff x="0" y="0"/>
          <a:chExt cx="0" cy="0"/>
        </a:xfrm>
      </p:grpSpPr>
      <p:pic>
        <p:nvPicPr>
          <p:cNvPr id="1235" name="Google Shape;1235;p81"/>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36" name="Google Shape;1236;p81"/>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37" name="Google Shape;123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8" name="Google Shape;1238;p81"/>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39" name="Google Shape;1239;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40" name="Shape 1240"/>
        <p:cNvGrpSpPr/>
        <p:nvPr/>
      </p:nvGrpSpPr>
      <p:grpSpPr>
        <a:xfrm>
          <a:off x="0" y="0"/>
          <a:ext cx="0" cy="0"/>
          <a:chOff x="0" y="0"/>
          <a:chExt cx="0" cy="0"/>
        </a:xfrm>
      </p:grpSpPr>
      <p:sp>
        <p:nvSpPr>
          <p:cNvPr id="1241" name="Google Shape;1241;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2" name="Google Shape;12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43" name="Google Shape;1243;p8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44" name="Google Shape;1244;p8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45" name="Google Shape;1245;p82"/>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2"/>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47" name="Google Shape;1247;p82"/>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82"/>
          <p:cNvGrpSpPr/>
          <p:nvPr/>
        </p:nvGrpSpPr>
        <p:grpSpPr>
          <a:xfrm>
            <a:off x="3228956" y="1345103"/>
            <a:ext cx="533372" cy="533480"/>
            <a:chOff x="457200" y="1378813"/>
            <a:chExt cx="695400" cy="695450"/>
          </a:xfrm>
        </p:grpSpPr>
        <p:sp>
          <p:nvSpPr>
            <p:cNvPr id="1249" name="Google Shape;1249;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50" name="Google Shape;1250;p8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82"/>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82"/>
          <p:cNvGrpSpPr/>
          <p:nvPr/>
        </p:nvGrpSpPr>
        <p:grpSpPr>
          <a:xfrm>
            <a:off x="6134081" y="1345853"/>
            <a:ext cx="533372" cy="533480"/>
            <a:chOff x="457200" y="1378813"/>
            <a:chExt cx="695400" cy="695450"/>
          </a:xfrm>
        </p:grpSpPr>
        <p:sp>
          <p:nvSpPr>
            <p:cNvPr id="1253" name="Google Shape;1253;p8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54" name="Google Shape;1254;p8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82"/>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82"/>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82"/>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82"/>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0" name="Google Shape;1260;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1" name="Google Shape;1261;p8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62" name="Google Shape;1262;p8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63" name="Shape 1263"/>
        <p:cNvGrpSpPr/>
        <p:nvPr/>
      </p:nvGrpSpPr>
      <p:grpSpPr>
        <a:xfrm>
          <a:off x="0" y="0"/>
          <a:ext cx="0" cy="0"/>
          <a:chOff x="0" y="0"/>
          <a:chExt cx="0" cy="0"/>
        </a:xfrm>
      </p:grpSpPr>
      <p:sp>
        <p:nvSpPr>
          <p:cNvPr id="1264" name="Google Shape;1264;p8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6" name="Google Shape;1266;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8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68" name="Google Shape;1268;p8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69" name="Google Shape;1269;p83"/>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70" name="Google Shape;1270;p83"/>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71" name="Google Shape;1271;p83"/>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72" name="Google Shape;1272;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274" name="Shape 1274"/>
        <p:cNvGrpSpPr/>
        <p:nvPr/>
      </p:nvGrpSpPr>
      <p:grpSpPr>
        <a:xfrm>
          <a:off x="0" y="0"/>
          <a:ext cx="0" cy="0"/>
          <a:chOff x="0" y="0"/>
          <a:chExt cx="0" cy="0"/>
        </a:xfrm>
      </p:grpSpPr>
      <p:sp>
        <p:nvSpPr>
          <p:cNvPr id="1275" name="Google Shape;1275;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7" name="Google Shape;1277;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8" name="Google Shape;1278;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279" name="Google Shape;1279;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80" name="Google Shape;1280;p8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81" name="Google Shape;1281;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282" name="Google Shape;1282;p84"/>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283" name="Google Shape;1283;p84"/>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284" name="Google Shape;128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285" name="Shape 1285"/>
        <p:cNvGrpSpPr/>
        <p:nvPr/>
      </p:nvGrpSpPr>
      <p:grpSpPr>
        <a:xfrm>
          <a:off x="0" y="0"/>
          <a:ext cx="0" cy="0"/>
          <a:chOff x="0" y="0"/>
          <a:chExt cx="0" cy="0"/>
        </a:xfrm>
      </p:grpSpPr>
      <p:sp>
        <p:nvSpPr>
          <p:cNvPr id="1286" name="Google Shape;1286;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9" name="Google Shape;1289;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290" name="Google Shape;1290;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1" name="Google Shape;1291;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92" name="Google Shape;1292;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94" name="Google Shape;1294;p85"/>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295" name="Google Shape;1295;p85"/>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296" name="Shape 1296"/>
        <p:cNvGrpSpPr/>
        <p:nvPr/>
      </p:nvGrpSpPr>
      <p:grpSpPr>
        <a:xfrm>
          <a:off x="0" y="0"/>
          <a:ext cx="0" cy="0"/>
          <a:chOff x="0" y="0"/>
          <a:chExt cx="0" cy="0"/>
        </a:xfrm>
      </p:grpSpPr>
      <p:sp>
        <p:nvSpPr>
          <p:cNvPr id="1297" name="Google Shape;1297;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9" name="Google Shape;129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01" name="Google Shape;1301;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2" name="Google Shape;1302;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3" name="Google Shape;1303;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05" name="Google Shape;1305;p86"/>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06" name="Google Shape;1306;p86"/>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07" name="Shape 1307"/>
        <p:cNvGrpSpPr/>
        <p:nvPr/>
      </p:nvGrpSpPr>
      <p:grpSpPr>
        <a:xfrm>
          <a:off x="0" y="0"/>
          <a:ext cx="0" cy="0"/>
          <a:chOff x="0" y="0"/>
          <a:chExt cx="0" cy="0"/>
        </a:xfrm>
      </p:grpSpPr>
      <p:pic>
        <p:nvPicPr>
          <p:cNvPr id="1308" name="Google Shape;1308;p87"/>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09" name="Google Shape;1309;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1" name="Google Shape;1311;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2" name="Google Shape;131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4" name="Google Shape;1314;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15" name="Shape 1315"/>
        <p:cNvGrpSpPr/>
        <p:nvPr/>
      </p:nvGrpSpPr>
      <p:grpSpPr>
        <a:xfrm>
          <a:off x="0" y="0"/>
          <a:ext cx="0" cy="0"/>
          <a:chOff x="0" y="0"/>
          <a:chExt cx="0" cy="0"/>
        </a:xfrm>
      </p:grpSpPr>
      <p:pic>
        <p:nvPicPr>
          <p:cNvPr id="1316" name="Google Shape;1316;p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7" name="Google Shape;1317;p88"/>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9" name="Google Shape;1319;p8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0" name="Google Shape;1320;p8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21" name="Google Shape;1321;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3" name="Google Shape;1323;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88"/>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25" name="Google Shape;1325;p88"/>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6" name="Google Shape;1326;p88"/>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27" name="Shape 1327"/>
        <p:cNvGrpSpPr/>
        <p:nvPr/>
      </p:nvGrpSpPr>
      <p:grpSpPr>
        <a:xfrm>
          <a:off x="0" y="0"/>
          <a:ext cx="0" cy="0"/>
          <a:chOff x="0" y="0"/>
          <a:chExt cx="0" cy="0"/>
        </a:xfrm>
      </p:grpSpPr>
      <p:sp>
        <p:nvSpPr>
          <p:cNvPr id="1328" name="Google Shape;132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9" name="Google Shape;132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30" name="Google Shape;1330;p89"/>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31" name="Google Shape;133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32" name="Shape 1332"/>
        <p:cNvGrpSpPr/>
        <p:nvPr/>
      </p:nvGrpSpPr>
      <p:grpSpPr>
        <a:xfrm>
          <a:off x="0" y="0"/>
          <a:ext cx="0" cy="0"/>
          <a:chOff x="0" y="0"/>
          <a:chExt cx="0" cy="0"/>
        </a:xfrm>
      </p:grpSpPr>
      <p:pic>
        <p:nvPicPr>
          <p:cNvPr id="1333" name="Google Shape;1333;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4" name="Google Shape;133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6" name="Google Shape;133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37" name="Google Shape;1337;p90"/>
          <p:cNvGrpSpPr/>
          <p:nvPr/>
        </p:nvGrpSpPr>
        <p:grpSpPr>
          <a:xfrm>
            <a:off x="4167150" y="1202575"/>
            <a:ext cx="809700" cy="809700"/>
            <a:chOff x="1457325" y="1219200"/>
            <a:chExt cx="809700" cy="809700"/>
          </a:xfrm>
        </p:grpSpPr>
        <p:sp>
          <p:nvSpPr>
            <p:cNvPr id="1338" name="Google Shape;1338;p9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9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41" name="Google Shape;1341;p9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42" name="Shape 1342"/>
        <p:cNvGrpSpPr/>
        <p:nvPr/>
      </p:nvGrpSpPr>
      <p:grpSpPr>
        <a:xfrm>
          <a:off x="0" y="0"/>
          <a:ext cx="0" cy="0"/>
          <a:chOff x="0" y="0"/>
          <a:chExt cx="0" cy="0"/>
        </a:xfrm>
      </p:grpSpPr>
      <p:pic>
        <p:nvPicPr>
          <p:cNvPr id="1343" name="Google Shape;1343;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4" name="Google Shape;1344;p9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9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46" name="Google Shape;1346;p9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47" name="Google Shape;1347;p9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48" name="Google Shape;1348;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49" name="Google Shape;1349;p91"/>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50" name="Google Shape;1350;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1" name="Shape 1351"/>
        <p:cNvGrpSpPr/>
        <p:nvPr/>
      </p:nvGrpSpPr>
      <p:grpSpPr>
        <a:xfrm>
          <a:off x="0" y="0"/>
          <a:ext cx="0" cy="0"/>
          <a:chOff x="0" y="0"/>
          <a:chExt cx="0" cy="0"/>
        </a:xfrm>
      </p:grpSpPr>
      <p:sp>
        <p:nvSpPr>
          <p:cNvPr id="1352" name="Google Shape;1352;p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353" name="Google Shape;1353;p9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4" name="Google Shape;1354;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2" Type="http://schemas.openxmlformats.org/officeDocument/2006/relationships/theme" Target="../theme/theme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hyperlink" Target="https://github.com/coding-boot-camp/FinTech-Lesson-Plans/blob/staging/issue-4410/unit-10/backports-from-blended/01-Lesson-Plans/10-Unsupervised-Learning/3/Activities/03-Stu_Segmenting_with_PCA/Unsolved/segmenting_with_pca.ipynb"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xml"/><Relationship Id="rId3" Type="http://schemas.openxmlformats.org/officeDocument/2006/relationships/hyperlink" Target="https://experiments.withgoogle.com/visualizing-high-dimensional-spa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8.png"/><Relationship Id="rId4" Type="http://schemas.openxmlformats.org/officeDocument/2006/relationships/hyperlink" Target="https://experiments.withgoogle.com/visualizing-high-dimensional-spac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93"/>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Principal Component Analysis (PCA)</a:t>
            </a:r>
            <a:endParaRPr/>
          </a:p>
        </p:txBody>
      </p:sp>
      <p:sp>
        <p:nvSpPr>
          <p:cNvPr id="1360" name="Google Shape;1360;p93"/>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19.3</a:t>
            </a:r>
            <a:endParaRPr/>
          </a:p>
        </p:txBody>
      </p:sp>
      <p:sp>
        <p:nvSpPr>
          <p:cNvPr id="1361" name="Google Shape;1361;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02"/>
          <p:cNvSpPr txBox="1"/>
          <p:nvPr>
            <p:ph type="title"/>
          </p:nvPr>
        </p:nvSpPr>
        <p:spPr>
          <a:xfrm>
            <a:off x="-200" y="275025"/>
            <a:ext cx="886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if we could reduce the size of the dataset while preserving as </a:t>
            </a:r>
            <a:br>
              <a:rPr lang="en"/>
            </a:br>
            <a:r>
              <a:rPr lang="en"/>
              <a:t>much useful information as possible?</a:t>
            </a:r>
            <a:endParaRPr/>
          </a:p>
        </p:txBody>
      </p:sp>
      <p:sp>
        <p:nvSpPr>
          <p:cNvPr id="1427" name="Google Shape;1427;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28" name="Google Shape;1428;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4" name="Google Shape;1434;p10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PCA</a:t>
            </a:r>
            <a:endParaRPr/>
          </a:p>
        </p:txBody>
      </p:sp>
      <p:sp>
        <p:nvSpPr>
          <p:cNvPr id="1435" name="Google Shape;1435;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6" name="Google Shape;1436;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principal component analysis </a:t>
            </a:r>
            <a:r>
              <a:rPr lang="en">
                <a:solidFill>
                  <a:schemeClr val="dk1"/>
                </a:solidFill>
              </a:rPr>
              <a:t>algorithm</a:t>
            </a:r>
            <a:r>
              <a:rPr lang="en">
                <a:solidFill>
                  <a:schemeClr val="dk1"/>
                </a:solidFill>
              </a:rPr>
              <a:t>, or </a:t>
            </a:r>
            <a:r>
              <a:rPr lang="en">
                <a:solidFill>
                  <a:schemeClr val="dk1"/>
                </a:solidFill>
              </a:rPr>
              <a:t>PCA, works because all data has </a:t>
            </a:r>
            <a:r>
              <a:rPr b="1" lang="en">
                <a:solidFill>
                  <a:schemeClr val="dk1"/>
                </a:solidFill>
              </a:rPr>
              <a:t>variability</a:t>
            </a:r>
            <a:r>
              <a:rPr lang="en">
                <a:solidFill>
                  <a:schemeClr val="dk1"/>
                </a:solidFill>
              </a:rPr>
              <a:t>; variation contains useful information.</a:t>
            </a:r>
            <a:endParaRPr>
              <a:solidFill>
                <a:schemeClr val="dk1"/>
              </a:solidFill>
            </a:endParaRPr>
          </a:p>
        </p:txBody>
      </p:sp>
      <p:graphicFrame>
        <p:nvGraphicFramePr>
          <p:cNvPr id="1437" name="Google Shape;1437;p103"/>
          <p:cNvGraphicFramePr/>
          <p:nvPr/>
        </p:nvGraphicFramePr>
        <p:xfrm>
          <a:off x="4871575" y="1843400"/>
          <a:ext cx="3000000" cy="3000000"/>
        </p:xfrm>
        <a:graphic>
          <a:graphicData uri="http://schemas.openxmlformats.org/drawingml/2006/table">
            <a:tbl>
              <a:tblPr>
                <a:noFill/>
                <a:tableStyleId>{A4F8439C-F2F8-493E-B758-72B83FB0DC3B}</a:tableStyleId>
              </a:tblPr>
              <a:tblGrid>
                <a:gridCol w="453000"/>
                <a:gridCol w="453000"/>
                <a:gridCol w="453000"/>
                <a:gridCol w="453000"/>
                <a:gridCol w="453000"/>
                <a:gridCol w="453000"/>
              </a:tblGrid>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bl>
          </a:graphicData>
        </a:graphic>
      </p:graphicFrame>
      <p:cxnSp>
        <p:nvCxnSpPr>
          <p:cNvPr id="1438" name="Google Shape;1438;p103"/>
          <p:cNvCxnSpPr/>
          <p:nvPr/>
        </p:nvCxnSpPr>
        <p:spPr>
          <a:xfrm>
            <a:off x="4871575" y="4358025"/>
            <a:ext cx="2824500" cy="0"/>
          </a:xfrm>
          <a:prstGeom prst="straightConnector1">
            <a:avLst/>
          </a:prstGeom>
          <a:noFill/>
          <a:ln cap="flat" cmpd="sng" w="9525">
            <a:solidFill>
              <a:srgbClr val="000000"/>
            </a:solidFill>
            <a:prstDash val="solid"/>
            <a:round/>
            <a:headEnd len="med" w="med" type="none"/>
            <a:tailEnd len="med" w="med" type="stealth"/>
          </a:ln>
        </p:spPr>
      </p:cxnSp>
      <p:cxnSp>
        <p:nvCxnSpPr>
          <p:cNvPr id="1439" name="Google Shape;1439;p103"/>
          <p:cNvCxnSpPr/>
          <p:nvPr/>
        </p:nvCxnSpPr>
        <p:spPr>
          <a:xfrm rot="-5400000">
            <a:off x="3512575" y="2993313"/>
            <a:ext cx="2718000" cy="0"/>
          </a:xfrm>
          <a:prstGeom prst="straightConnector1">
            <a:avLst/>
          </a:prstGeom>
          <a:noFill/>
          <a:ln cap="flat" cmpd="sng" w="9525">
            <a:solidFill>
              <a:srgbClr val="000000"/>
            </a:solidFill>
            <a:prstDash val="solid"/>
            <a:round/>
            <a:headEnd len="med" w="med" type="none"/>
            <a:tailEnd len="med" w="med" type="stealth"/>
          </a:ln>
        </p:spPr>
      </p:cxnSp>
      <p:sp>
        <p:nvSpPr>
          <p:cNvPr id="1440" name="Google Shape;1440;p103"/>
          <p:cNvSpPr txBox="1"/>
          <p:nvPr/>
        </p:nvSpPr>
        <p:spPr>
          <a:xfrm>
            <a:off x="4374163" y="2516200"/>
            <a:ext cx="62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latin typeface="EB Garamond"/>
                <a:ea typeface="EB Garamond"/>
                <a:cs typeface="EB Garamond"/>
                <a:sym typeface="EB Garamond"/>
              </a:rPr>
              <a:t>pc2</a:t>
            </a:r>
            <a:endParaRPr b="1" sz="1800">
              <a:solidFill>
                <a:srgbClr val="1155CC"/>
              </a:solidFill>
              <a:latin typeface="EB Garamond"/>
              <a:ea typeface="EB Garamond"/>
              <a:cs typeface="EB Garamond"/>
              <a:sym typeface="EB Garamond"/>
            </a:endParaRPr>
          </a:p>
        </p:txBody>
      </p:sp>
      <p:sp>
        <p:nvSpPr>
          <p:cNvPr id="1441" name="Google Shape;1441;p103"/>
          <p:cNvSpPr txBox="1"/>
          <p:nvPr/>
        </p:nvSpPr>
        <p:spPr>
          <a:xfrm>
            <a:off x="5990125" y="4276125"/>
            <a:ext cx="99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EB Garamond"/>
                <a:ea typeface="EB Garamond"/>
                <a:cs typeface="EB Garamond"/>
                <a:sym typeface="EB Garamond"/>
              </a:rPr>
              <a:t>pc 1</a:t>
            </a:r>
            <a:endParaRPr b="1" sz="1800">
              <a:solidFill>
                <a:srgbClr val="FF0000"/>
              </a:solidFill>
              <a:latin typeface="EB Garamond"/>
              <a:ea typeface="EB Garamond"/>
              <a:cs typeface="EB Garamond"/>
              <a:sym typeface="EB Garamond"/>
            </a:endParaRPr>
          </a:p>
        </p:txBody>
      </p:sp>
      <p:sp>
        <p:nvSpPr>
          <p:cNvPr id="1442" name="Google Shape;1442;p103"/>
          <p:cNvSpPr/>
          <p:nvPr/>
        </p:nvSpPr>
        <p:spPr>
          <a:xfrm>
            <a:off x="6117175" y="28799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03"/>
          <p:cNvSpPr/>
          <p:nvPr/>
        </p:nvSpPr>
        <p:spPr>
          <a:xfrm>
            <a:off x="6170425" y="2719188"/>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03"/>
          <p:cNvSpPr/>
          <p:nvPr/>
        </p:nvSpPr>
        <p:spPr>
          <a:xfrm>
            <a:off x="5990125" y="29600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03"/>
          <p:cNvSpPr/>
          <p:nvPr/>
        </p:nvSpPr>
        <p:spPr>
          <a:xfrm>
            <a:off x="6343975" y="28799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3"/>
          <p:cNvSpPr/>
          <p:nvPr/>
        </p:nvSpPr>
        <p:spPr>
          <a:xfrm>
            <a:off x="6343975" y="2719188"/>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3"/>
          <p:cNvSpPr/>
          <p:nvPr/>
        </p:nvSpPr>
        <p:spPr>
          <a:xfrm>
            <a:off x="5890375" y="31197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3"/>
          <p:cNvSpPr/>
          <p:nvPr/>
        </p:nvSpPr>
        <p:spPr>
          <a:xfrm>
            <a:off x="6117175" y="298730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03"/>
          <p:cNvSpPr/>
          <p:nvPr/>
        </p:nvSpPr>
        <p:spPr>
          <a:xfrm>
            <a:off x="6683575" y="26336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03"/>
          <p:cNvSpPr/>
          <p:nvPr/>
        </p:nvSpPr>
        <p:spPr>
          <a:xfrm>
            <a:off x="5706925" y="33465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3"/>
          <p:cNvSpPr/>
          <p:nvPr/>
        </p:nvSpPr>
        <p:spPr>
          <a:xfrm>
            <a:off x="5480125" y="34675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3"/>
          <p:cNvSpPr/>
          <p:nvPr/>
        </p:nvSpPr>
        <p:spPr>
          <a:xfrm>
            <a:off x="6848075" y="221607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3"/>
          <p:cNvSpPr/>
          <p:nvPr/>
        </p:nvSpPr>
        <p:spPr>
          <a:xfrm>
            <a:off x="6683575" y="2442875"/>
            <a:ext cx="164400" cy="1302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03"/>
          <p:cNvSpPr/>
          <p:nvPr/>
        </p:nvSpPr>
        <p:spPr>
          <a:xfrm>
            <a:off x="6456775" y="250660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03"/>
          <p:cNvSpPr/>
          <p:nvPr/>
        </p:nvSpPr>
        <p:spPr>
          <a:xfrm>
            <a:off x="6570775" y="26131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03"/>
          <p:cNvSpPr/>
          <p:nvPr/>
        </p:nvSpPr>
        <p:spPr>
          <a:xfrm>
            <a:off x="5605000" y="34675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3"/>
          <p:cNvSpPr/>
          <p:nvPr/>
        </p:nvSpPr>
        <p:spPr>
          <a:xfrm>
            <a:off x="5425125" y="36943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3"/>
          <p:cNvSpPr/>
          <p:nvPr/>
        </p:nvSpPr>
        <p:spPr>
          <a:xfrm>
            <a:off x="5324575" y="36943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3"/>
          <p:cNvSpPr/>
          <p:nvPr/>
        </p:nvSpPr>
        <p:spPr>
          <a:xfrm>
            <a:off x="5706925" y="31197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3"/>
          <p:cNvSpPr/>
          <p:nvPr/>
        </p:nvSpPr>
        <p:spPr>
          <a:xfrm>
            <a:off x="5831800" y="32919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3"/>
          <p:cNvSpPr/>
          <p:nvPr/>
        </p:nvSpPr>
        <p:spPr>
          <a:xfrm>
            <a:off x="6797575" y="221607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3"/>
          <p:cNvSpPr/>
          <p:nvPr/>
        </p:nvSpPr>
        <p:spPr>
          <a:xfrm>
            <a:off x="5890375" y="2836338"/>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3"/>
          <p:cNvSpPr/>
          <p:nvPr/>
        </p:nvSpPr>
        <p:spPr>
          <a:xfrm>
            <a:off x="6117175" y="31197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3"/>
          <p:cNvSpPr/>
          <p:nvPr/>
        </p:nvSpPr>
        <p:spPr>
          <a:xfrm>
            <a:off x="5990125" y="3213588"/>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3"/>
          <p:cNvSpPr/>
          <p:nvPr/>
        </p:nvSpPr>
        <p:spPr>
          <a:xfrm>
            <a:off x="5198325" y="385510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6" name="Google Shape;1466;p103"/>
          <p:cNvCxnSpPr/>
          <p:nvPr/>
        </p:nvCxnSpPr>
        <p:spPr>
          <a:xfrm flipH="1" rot="10800000">
            <a:off x="4939375" y="1853763"/>
            <a:ext cx="2632500" cy="2359500"/>
          </a:xfrm>
          <a:prstGeom prst="straightConnector1">
            <a:avLst/>
          </a:prstGeom>
          <a:noFill/>
          <a:ln cap="flat" cmpd="sng" w="9525">
            <a:solidFill>
              <a:srgbClr val="000000"/>
            </a:solidFill>
            <a:prstDash val="solid"/>
            <a:round/>
            <a:headEnd len="med" w="med" type="stealth"/>
            <a:tailEnd len="med" w="med" type="stealth"/>
          </a:ln>
        </p:spPr>
      </p:cxnSp>
      <p:cxnSp>
        <p:nvCxnSpPr>
          <p:cNvPr id="1467" name="Google Shape;1467;p103"/>
          <p:cNvCxnSpPr/>
          <p:nvPr/>
        </p:nvCxnSpPr>
        <p:spPr>
          <a:xfrm rot="10800000">
            <a:off x="5716900" y="2589838"/>
            <a:ext cx="956700" cy="967200"/>
          </a:xfrm>
          <a:prstGeom prst="straightConnector1">
            <a:avLst/>
          </a:prstGeom>
          <a:noFill/>
          <a:ln cap="flat" cmpd="sng" w="9525">
            <a:solidFill>
              <a:srgbClr val="000000"/>
            </a:solidFill>
            <a:prstDash val="solid"/>
            <a:round/>
            <a:headEnd len="med" w="med" type="stealth"/>
            <a:tailEnd len="med" w="med" type="stealth"/>
          </a:ln>
        </p:spPr>
      </p:cxnSp>
      <p:sp>
        <p:nvSpPr>
          <p:cNvPr id="1468" name="Google Shape;1468;p103"/>
          <p:cNvSpPr txBox="1"/>
          <p:nvPr/>
        </p:nvSpPr>
        <p:spPr>
          <a:xfrm>
            <a:off x="7639675" y="1634325"/>
            <a:ext cx="123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PCA 1st dimension</a:t>
            </a:r>
            <a:endParaRPr b="1">
              <a:latin typeface="Roboto"/>
              <a:ea typeface="Roboto"/>
              <a:cs typeface="Roboto"/>
              <a:sym typeface="Roboto"/>
            </a:endParaRPr>
          </a:p>
        </p:txBody>
      </p:sp>
      <p:sp>
        <p:nvSpPr>
          <p:cNvPr id="1469" name="Google Shape;1469;p103"/>
          <p:cNvSpPr txBox="1"/>
          <p:nvPr/>
        </p:nvSpPr>
        <p:spPr>
          <a:xfrm>
            <a:off x="5114875" y="1993525"/>
            <a:ext cx="145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PCA 2nd dimension</a:t>
            </a:r>
            <a:endParaRPr b="1">
              <a:latin typeface="Roboto"/>
              <a:ea typeface="Roboto"/>
              <a:cs typeface="Roboto"/>
              <a:sym typeface="Roboto"/>
            </a:endParaRPr>
          </a:p>
        </p:txBody>
      </p:sp>
      <p:sp>
        <p:nvSpPr>
          <p:cNvPr id="1470" name="Google Shape;1470;p103"/>
          <p:cNvSpPr txBox="1"/>
          <p:nvPr>
            <p:ph idx="3" type="body"/>
          </p:nvPr>
        </p:nvSpPr>
        <p:spPr>
          <a:xfrm>
            <a:off x="175" y="1805600"/>
            <a:ext cx="4374000" cy="118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solidFill>
                  <a:schemeClr val="dk1"/>
                </a:solidFill>
              </a:rPr>
              <a:t>By keeping only the most common variation across the dataset, we can reduce the size of our dataset but still maintain a variety of useful features.</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6" name="Google Shape;1476;p10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PCA</a:t>
            </a:r>
            <a:endParaRPr/>
          </a:p>
        </p:txBody>
      </p:sp>
      <p:sp>
        <p:nvSpPr>
          <p:cNvPr id="1477" name="Google Shape;1477;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478" name="Google Shape;1478;p104"/>
          <p:cNvGrpSpPr/>
          <p:nvPr/>
        </p:nvGrpSpPr>
        <p:grpSpPr>
          <a:xfrm>
            <a:off x="453220" y="1271600"/>
            <a:ext cx="743726" cy="530949"/>
            <a:chOff x="453220" y="1424000"/>
            <a:chExt cx="743726" cy="530949"/>
          </a:xfrm>
        </p:grpSpPr>
        <p:sp>
          <p:nvSpPr>
            <p:cNvPr id="1479" name="Google Shape;1479;p10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480" name="Google Shape;1480;p10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1481" name="Google Shape;1481;p104"/>
          <p:cNvSpPr/>
          <p:nvPr/>
        </p:nvSpPr>
        <p:spPr>
          <a:xfrm>
            <a:off x="453233" y="21239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482" name="Google Shape;1482;p104"/>
          <p:cNvSpPr/>
          <p:nvPr/>
        </p:nvSpPr>
        <p:spPr>
          <a:xfrm flipH="1" rot="10800000">
            <a:off x="453233" y="24024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483" name="Google Shape;1483;p104"/>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PCA is a statistical technique that we can use to streamline the machine learning process when too many factors exist in the data. </a:t>
            </a:r>
            <a:endParaRPr sz="1500">
              <a:latin typeface="Roboto"/>
              <a:ea typeface="Roboto"/>
              <a:cs typeface="Roboto"/>
              <a:sym typeface="Roboto"/>
            </a:endParaRPr>
          </a:p>
        </p:txBody>
      </p:sp>
      <p:sp>
        <p:nvSpPr>
          <p:cNvPr id="1484" name="Google Shape;1484;p104"/>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PCA reduces the number of factors by transforming a large set of features into a smaller one that contains MOST of the information of the original, larger dataset.</a:t>
            </a:r>
            <a:endParaRPr sz="1500">
              <a:latin typeface="Roboto"/>
              <a:ea typeface="Roboto"/>
              <a:cs typeface="Roboto"/>
              <a:sym typeface="Roboto"/>
            </a:endParaRPr>
          </a:p>
        </p:txBody>
      </p:sp>
      <p:sp>
        <p:nvSpPr>
          <p:cNvPr id="1485" name="Google Shape;1485;p104"/>
          <p:cNvSpPr/>
          <p:nvPr/>
        </p:nvSpPr>
        <p:spPr>
          <a:xfrm>
            <a:off x="1352550" y="2921450"/>
            <a:ext cx="7517100" cy="1441200"/>
          </a:xfrm>
          <a:prstGeom prst="roundRect">
            <a:avLst>
              <a:gd fmla="val 7530" name="adj"/>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PCA is a dimensional-reduction method that looks at all the dimensions (or data columns) in a dataset, which:</a:t>
            </a:r>
            <a:endParaRPr sz="1500">
              <a:latin typeface="Roboto"/>
              <a:ea typeface="Roboto"/>
              <a:cs typeface="Roboto"/>
              <a:sym typeface="Roboto"/>
            </a:endParaRPr>
          </a:p>
          <a:p>
            <a:pPr indent="-173990" lvl="0" marL="320040" rtl="0" algn="l">
              <a:spcBef>
                <a:spcPts val="500"/>
              </a:spcBef>
              <a:spcAft>
                <a:spcPts val="0"/>
              </a:spcAft>
              <a:buSzPts val="1300"/>
              <a:buFont typeface="Roboto"/>
              <a:buChar char="●"/>
            </a:pPr>
            <a:r>
              <a:rPr lang="en" sz="1300">
                <a:latin typeface="Roboto"/>
                <a:ea typeface="Roboto"/>
                <a:cs typeface="Roboto"/>
                <a:sym typeface="Roboto"/>
              </a:rPr>
              <a:t>Analyzes the weight of their contribution to the variance in the dataset.</a:t>
            </a:r>
            <a:endParaRPr sz="1300">
              <a:latin typeface="Roboto"/>
              <a:ea typeface="Roboto"/>
              <a:cs typeface="Roboto"/>
              <a:sym typeface="Roboto"/>
            </a:endParaRPr>
          </a:p>
          <a:p>
            <a:pPr indent="-173990" lvl="0" marL="320040" rtl="0" algn="l">
              <a:spcBef>
                <a:spcPts val="300"/>
              </a:spcBef>
              <a:spcAft>
                <a:spcPts val="0"/>
              </a:spcAft>
              <a:buSzPts val="1300"/>
              <a:buFont typeface="Roboto"/>
              <a:buChar char="●"/>
            </a:pPr>
            <a:r>
              <a:rPr lang="en" sz="1300">
                <a:latin typeface="Roboto"/>
                <a:ea typeface="Roboto"/>
                <a:cs typeface="Roboto"/>
                <a:sym typeface="Roboto"/>
              </a:rPr>
              <a:t>Reduces variables to a smaller set of dimensions that still contains as much of the information, or the maximum variance, of the original dataset as possible.</a:t>
            </a:r>
            <a:endParaRPr sz="1300">
              <a:latin typeface="Roboto"/>
              <a:ea typeface="Roboto"/>
              <a:cs typeface="Roboto"/>
              <a:sym typeface="Roboto"/>
            </a:endParaRPr>
          </a:p>
        </p:txBody>
      </p:sp>
      <p:sp>
        <p:nvSpPr>
          <p:cNvPr id="1486" name="Google Shape;1486;p104"/>
          <p:cNvSpPr/>
          <p:nvPr/>
        </p:nvSpPr>
        <p:spPr>
          <a:xfrm>
            <a:off x="453233" y="29761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487" name="Google Shape;1487;p104"/>
          <p:cNvSpPr/>
          <p:nvPr/>
        </p:nvSpPr>
        <p:spPr>
          <a:xfrm flipH="1" rot="10800000">
            <a:off x="453233" y="32547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3" name="Google Shape;1493;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94" name="Google Shape;1494;p105"/>
          <p:cNvPicPr preferRelativeResize="0"/>
          <p:nvPr/>
        </p:nvPicPr>
        <p:blipFill>
          <a:blip r:embed="rId3">
            <a:alphaModFix/>
          </a:blip>
          <a:stretch>
            <a:fillRect/>
          </a:stretch>
        </p:blipFill>
        <p:spPr>
          <a:xfrm>
            <a:off x="1316925" y="1607725"/>
            <a:ext cx="6510149" cy="3036525"/>
          </a:xfrm>
          <a:prstGeom prst="rect">
            <a:avLst/>
          </a:prstGeom>
          <a:noFill/>
          <a:ln>
            <a:noFill/>
          </a:ln>
        </p:spPr>
      </p:pic>
      <p:sp>
        <p:nvSpPr>
          <p:cNvPr id="1495" name="Google Shape;1495;p10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PCA</a:t>
            </a:r>
            <a:endParaRPr>
              <a:solidFill>
                <a:schemeClr val="dk1"/>
              </a:solidFill>
            </a:endParaRPr>
          </a:p>
        </p:txBody>
      </p:sp>
      <p:sp>
        <p:nvSpPr>
          <p:cNvPr id="1496" name="Google Shape;1496;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Reducing the number of factors, or </a:t>
            </a:r>
            <a:r>
              <a:rPr b="1" lang="en">
                <a:highlight>
                  <a:srgbClr val="FFFF00"/>
                </a:highlight>
              </a:rPr>
              <a:t>dimensional reduction</a:t>
            </a:r>
            <a:r>
              <a:rPr lang="en"/>
              <a:t>, comes at the expense of some accuracy, but the goal is to trade a little accuracy for simplicity.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pic>
        <p:nvPicPr>
          <p:cNvPr id="1501" name="Google Shape;1501;p106"/>
          <p:cNvPicPr preferRelativeResize="0"/>
          <p:nvPr/>
        </p:nvPicPr>
        <p:blipFill rotWithShape="1">
          <a:blip r:embed="rId3">
            <a:alphaModFix/>
          </a:blip>
          <a:srcRect b="3780" l="416" r="406" t="6854"/>
          <a:stretch/>
        </p:blipFill>
        <p:spPr>
          <a:xfrm>
            <a:off x="-12300" y="0"/>
            <a:ext cx="9168599" cy="5143500"/>
          </a:xfrm>
          <a:prstGeom prst="rect">
            <a:avLst/>
          </a:prstGeom>
          <a:noFill/>
          <a:ln>
            <a:noFill/>
          </a:ln>
        </p:spPr>
      </p:pic>
      <p:sp>
        <p:nvSpPr>
          <p:cNvPr id="1502" name="Google Shape;150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503" name="Google Shape;1503;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4" name="Google Shape;1504;p106"/>
          <p:cNvSpPr txBox="1"/>
          <p:nvPr>
            <p:ph type="title"/>
          </p:nvPr>
        </p:nvSpPr>
        <p:spPr>
          <a:xfrm>
            <a:off x="-12125" y="0"/>
            <a:ext cx="9168600" cy="1682400"/>
          </a:xfrm>
          <a:prstGeom prst="rect">
            <a:avLst/>
          </a:prstGeom>
        </p:spPr>
        <p:txBody>
          <a:bodyPr anchorCtr="0" anchor="t" bIns="91425" lIns="640075" spcFirstLastPara="1" rIns="91425" wrap="square" tIns="365750">
            <a:noAutofit/>
          </a:bodyPr>
          <a:lstStyle/>
          <a:p>
            <a:pPr indent="0" lvl="0" marL="0" rtl="0" algn="l">
              <a:spcBef>
                <a:spcPts val="0"/>
              </a:spcBef>
              <a:spcAft>
                <a:spcPts val="0"/>
              </a:spcAft>
              <a:buClr>
                <a:schemeClr val="dk1"/>
              </a:buClr>
              <a:buSzPts val="1100"/>
              <a:buFont typeface="Arial"/>
              <a:buNone/>
            </a:pPr>
            <a:r>
              <a:rPr lang="en">
                <a:solidFill>
                  <a:srgbClr val="00C8E9"/>
                </a:solidFill>
              </a:rPr>
              <a:t>The goal of PCA is simple: </a:t>
            </a:r>
            <a:endParaRPr>
              <a:solidFill>
                <a:srgbClr val="00C8E9"/>
              </a:solidFill>
            </a:endParaRPr>
          </a:p>
          <a:p>
            <a:pPr indent="0" lvl="0" marL="0" rtl="0" algn="l">
              <a:spcBef>
                <a:spcPts val="0"/>
              </a:spcBef>
              <a:spcAft>
                <a:spcPts val="0"/>
              </a:spcAft>
              <a:buNone/>
            </a:pPr>
            <a:r>
              <a:rPr lang="en" sz="2200">
                <a:solidFill>
                  <a:schemeClr val="lt1"/>
                </a:solidFill>
                <a:latin typeface="Roboto"/>
                <a:ea typeface="Roboto"/>
                <a:cs typeface="Roboto"/>
                <a:sym typeface="Roboto"/>
              </a:rPr>
              <a:t>Reduce the number of factors in a dataset while preserving as </a:t>
            </a:r>
            <a:br>
              <a:rPr lang="en" sz="2200">
                <a:solidFill>
                  <a:schemeClr val="lt1"/>
                </a:solidFill>
                <a:latin typeface="Roboto"/>
                <a:ea typeface="Roboto"/>
                <a:cs typeface="Roboto"/>
                <a:sym typeface="Roboto"/>
              </a:rPr>
            </a:br>
            <a:r>
              <a:rPr lang="en" sz="2200">
                <a:solidFill>
                  <a:schemeClr val="lt1"/>
                </a:solidFill>
                <a:latin typeface="Roboto"/>
                <a:ea typeface="Roboto"/>
                <a:cs typeface="Roboto"/>
                <a:sym typeface="Roboto"/>
              </a:rPr>
              <a:t>much of the information from the original dataset as possible.</a:t>
            </a:r>
            <a:endParaRPr sz="22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0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Introduction to PCA</a:t>
            </a:r>
            <a:endParaRPr/>
          </a:p>
        </p:txBody>
      </p:sp>
      <p:sp>
        <p:nvSpPr>
          <p:cNvPr id="1510" name="Google Shape;151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1" name="Google Shape;1511;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7" name="Google Shape;1517;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3" name="Google Shape;1523;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4" name="Google Shape;1524;p109"/>
          <p:cNvSpPr txBox="1"/>
          <p:nvPr>
            <p:ph type="title"/>
          </p:nvPr>
        </p:nvSpPr>
        <p:spPr>
          <a:xfrm>
            <a:off x="1400" y="274875"/>
            <a:ext cx="80319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Segmenting with PCA</a:t>
            </a:r>
            <a:endParaRPr sz="3000">
              <a:solidFill>
                <a:schemeClr val="dk1"/>
              </a:solidFill>
            </a:endParaRPr>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In this activity, you will </a:t>
            </a:r>
            <a:r>
              <a:rPr lang="en" sz="1800">
                <a:solidFill>
                  <a:schemeClr val="dk1"/>
                </a:solidFill>
                <a:latin typeface="Roboto"/>
                <a:ea typeface="Roboto"/>
                <a:cs typeface="Roboto"/>
                <a:sym typeface="Roboto"/>
              </a:rPr>
              <a:t>use your knowledge of PCA to reduce the dimensionality of the customers DataFrame from the previous activity, and then compare that result to the segmentation of the data by using all the factors.</a:t>
            </a:r>
            <a:endParaRPr>
              <a:solidFill>
                <a:schemeClr val="dk1"/>
              </a:solidFill>
            </a:endParaRPr>
          </a:p>
          <a:p>
            <a:pPr indent="0" lvl="0" marL="0" rtl="0" algn="l">
              <a:spcBef>
                <a:spcPts val="800"/>
              </a:spcBef>
              <a:spcAft>
                <a:spcPts val="0"/>
              </a:spcAft>
              <a:buNone/>
            </a:pPr>
            <a:r>
              <a:t/>
            </a:r>
            <a:endParaRPr/>
          </a:p>
        </p:txBody>
      </p:sp>
      <p:sp>
        <p:nvSpPr>
          <p:cNvPr id="1525" name="Google Shape;1525;p109"/>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25 Minutes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1" name="Google Shape;1531;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a:ea typeface="Roboto"/>
                <a:cs typeface="Roboto"/>
                <a:sym typeface="Roboto"/>
              </a:rPr>
              <a:t>Segmenting with PCA</a:t>
            </a:r>
            <a:endParaRPr>
              <a:latin typeface="Roboto"/>
              <a:ea typeface="Roboto"/>
              <a:cs typeface="Roboto"/>
              <a:sym typeface="Roboto"/>
            </a:endParaRPr>
          </a:p>
        </p:txBody>
      </p:sp>
      <p:sp>
        <p:nvSpPr>
          <p:cNvPr id="1532" name="Google Shape;1532;p110"/>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3" name="Google Shape;1533;p110"/>
          <p:cNvSpPr txBox="1"/>
          <p:nvPr>
            <p:ph idx="1" type="subTitle"/>
          </p:nvPr>
        </p:nvSpPr>
        <p:spPr>
          <a:xfrm>
            <a:off x="0" y="5992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a:t>
            </a:r>
            <a:r>
              <a:rPr lang="en"/>
              <a:t>ing the</a:t>
            </a:r>
            <a:r>
              <a:rPr lang="en"/>
              <a:t> </a:t>
            </a:r>
            <a:r>
              <a:rPr lang="en" u="sng">
                <a:solidFill>
                  <a:schemeClr val="hlink"/>
                </a:solidFill>
                <a:hlinkClick r:id="rId3"/>
              </a:rPr>
              <a:t>starter code</a:t>
            </a:r>
            <a:r>
              <a:rPr lang="en"/>
              <a:t> and the customer data provided, perform the following steps:</a:t>
            </a:r>
            <a:endParaRPr/>
          </a:p>
        </p:txBody>
      </p:sp>
      <p:sp>
        <p:nvSpPr>
          <p:cNvPr id="1534" name="Google Shape;1534;p110"/>
          <p:cNvSpPr txBox="1"/>
          <p:nvPr>
            <p:ph idx="2" type="subTitle"/>
          </p:nvPr>
        </p:nvSpPr>
        <p:spPr>
          <a:xfrm>
            <a:off x="-12125" y="131942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Reduce the factors to only two dimensions by using PCA.</a:t>
            </a:r>
            <a:endParaRPr/>
          </a:p>
        </p:txBody>
      </p:sp>
      <p:sp>
        <p:nvSpPr>
          <p:cNvPr id="1535" name="Google Shape;1535;p110"/>
          <p:cNvSpPr txBox="1"/>
          <p:nvPr>
            <p:ph idx="3" type="subTitle"/>
          </p:nvPr>
        </p:nvSpPr>
        <p:spPr>
          <a:xfrm>
            <a:off x="-12125" y="20049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Determine the optimal value for </a:t>
            </a:r>
            <a:r>
              <a:rPr lang="en">
                <a:latin typeface="Inconsolata Medium"/>
                <a:ea typeface="Inconsolata Medium"/>
                <a:cs typeface="Inconsolata Medium"/>
                <a:sym typeface="Inconsolata Medium"/>
              </a:rPr>
              <a:t>k</a:t>
            </a:r>
            <a:r>
              <a:rPr lang="en"/>
              <a:t> by using the PCA DataFrame.</a:t>
            </a:r>
            <a:endParaRPr/>
          </a:p>
        </p:txBody>
      </p:sp>
      <p:sp>
        <p:nvSpPr>
          <p:cNvPr id="1536" name="Google Shape;1536;p110"/>
          <p:cNvSpPr txBox="1"/>
          <p:nvPr>
            <p:ph idx="4" type="subTitle"/>
          </p:nvPr>
        </p:nvSpPr>
        <p:spPr>
          <a:xfrm>
            <a:off x="-12125" y="2695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Segment the data by using the K-means algorithm and the optimal value for </a:t>
            </a:r>
            <a:r>
              <a:rPr lang="en">
                <a:solidFill>
                  <a:schemeClr val="dk1"/>
                </a:solidFill>
                <a:latin typeface="Inconsolata Medium"/>
                <a:ea typeface="Inconsolata Medium"/>
                <a:cs typeface="Inconsolata Medium"/>
                <a:sym typeface="Inconsolata Medium"/>
              </a:rPr>
              <a:t>k</a:t>
            </a:r>
            <a:r>
              <a:rPr lang="en"/>
              <a:t>.</a:t>
            </a:r>
            <a:endParaRPr/>
          </a:p>
        </p:txBody>
      </p:sp>
      <p:sp>
        <p:nvSpPr>
          <p:cNvPr id="1537" name="Google Shape;1537;p110"/>
          <p:cNvSpPr txBox="1"/>
          <p:nvPr>
            <p:ph idx="5" type="subTitle"/>
          </p:nvPr>
        </p:nvSpPr>
        <p:spPr>
          <a:xfrm>
            <a:off x="-12125" y="33855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Segment the preprocessed customer DataFrame by using the K-means algorithm and the same value for </a:t>
            </a:r>
            <a:r>
              <a:rPr lang="en">
                <a:solidFill>
                  <a:schemeClr val="dk1"/>
                </a:solidFill>
                <a:latin typeface="Inconsolata Medium"/>
                <a:ea typeface="Inconsolata Medium"/>
                <a:cs typeface="Inconsolata Medium"/>
                <a:sym typeface="Inconsolata Medium"/>
              </a:rPr>
              <a:t>k</a:t>
            </a:r>
            <a:r>
              <a:rPr lang="en"/>
              <a:t>.</a:t>
            </a:r>
            <a:endParaRPr/>
          </a:p>
        </p:txBody>
      </p:sp>
      <p:sp>
        <p:nvSpPr>
          <p:cNvPr id="1538" name="Google Shape;1538;p110"/>
          <p:cNvSpPr txBox="1"/>
          <p:nvPr>
            <p:ph idx="6" type="subTitle"/>
          </p:nvPr>
        </p:nvSpPr>
        <p:spPr>
          <a:xfrm>
            <a:off x="-12125" y="407830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Compare the segmentation results.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4" name="Google Shape;1544;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Class Objectives</a:t>
            </a:r>
            <a:endParaRPr/>
          </a:p>
        </p:txBody>
      </p:sp>
      <p:sp>
        <p:nvSpPr>
          <p:cNvPr id="1367" name="Google Shape;1367;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this lesson, you will be able to:</a:t>
            </a:r>
            <a:endParaRPr/>
          </a:p>
        </p:txBody>
      </p:sp>
      <p:sp>
        <p:nvSpPr>
          <p:cNvPr id="1368" name="Google Shape;1368;p94"/>
          <p:cNvSpPr txBox="1"/>
          <p:nvPr>
            <p:ph idx="2" type="subTitle"/>
          </p:nvPr>
        </p:nvSpPr>
        <p:spPr>
          <a:xfrm>
            <a:off x="0" y="1400375"/>
            <a:ext cx="9144000" cy="606900"/>
          </a:xfrm>
          <a:prstGeom prst="rect">
            <a:avLst/>
          </a:prstGeom>
        </p:spPr>
        <p:txBody>
          <a:bodyPr anchorCtr="0" anchor="ctr" bIns="91425" lIns="1554475" spcFirstLastPara="1" rIns="182875" wrap="square" tIns="91425">
            <a:noAutofit/>
          </a:bodyPr>
          <a:lstStyle/>
          <a:p>
            <a:pPr indent="0" lvl="0" marL="0" rtl="0" algn="l">
              <a:lnSpc>
                <a:spcPct val="100000"/>
              </a:lnSpc>
              <a:spcBef>
                <a:spcPts val="0"/>
              </a:spcBef>
              <a:spcAft>
                <a:spcPts val="0"/>
              </a:spcAft>
              <a:buNone/>
            </a:pPr>
            <a:r>
              <a:rPr lang="en" sz="1450"/>
              <a:t>Explain PCA and how it can be used to reduce dimensionality in data.</a:t>
            </a:r>
            <a:endParaRPr sz="1450"/>
          </a:p>
        </p:txBody>
      </p:sp>
      <p:sp>
        <p:nvSpPr>
          <p:cNvPr id="1369" name="Google Shape;1369;p94"/>
          <p:cNvSpPr txBox="1"/>
          <p:nvPr>
            <p:ph idx="3" type="subTitle"/>
          </p:nvPr>
        </p:nvSpPr>
        <p:spPr>
          <a:xfrm>
            <a:off x="0" y="2233538"/>
            <a:ext cx="9144000" cy="606900"/>
          </a:xfrm>
          <a:prstGeom prst="rect">
            <a:avLst/>
          </a:prstGeom>
        </p:spPr>
        <p:txBody>
          <a:bodyPr anchorCtr="0" anchor="ctr" bIns="91425" lIns="1554475" spcFirstLastPara="1" rIns="182875" wrap="square" tIns="91425">
            <a:noAutofit/>
          </a:bodyPr>
          <a:lstStyle/>
          <a:p>
            <a:pPr indent="0" lvl="0" marL="0" rtl="0" algn="l">
              <a:lnSpc>
                <a:spcPct val="100000"/>
              </a:lnSpc>
              <a:spcBef>
                <a:spcPts val="0"/>
              </a:spcBef>
              <a:spcAft>
                <a:spcPts val="0"/>
              </a:spcAft>
              <a:buNone/>
            </a:pPr>
            <a:r>
              <a:rPr lang="en" sz="1450"/>
              <a:t>Conceptualize how PCA relates to K-means and other applications in machine learning.</a:t>
            </a:r>
            <a:endParaRPr sz="1450"/>
          </a:p>
        </p:txBody>
      </p:sp>
      <p:sp>
        <p:nvSpPr>
          <p:cNvPr id="1370" name="Google Shape;1370;p94"/>
          <p:cNvSpPr txBox="1"/>
          <p:nvPr>
            <p:ph idx="4" type="subTitle"/>
          </p:nvPr>
        </p:nvSpPr>
        <p:spPr>
          <a:xfrm>
            <a:off x="0" y="3076250"/>
            <a:ext cx="9144000" cy="606900"/>
          </a:xfrm>
          <a:prstGeom prst="rect">
            <a:avLst/>
          </a:prstGeom>
        </p:spPr>
        <p:txBody>
          <a:bodyPr anchorCtr="0" anchor="ctr" bIns="91425" lIns="1554475" spcFirstLastPara="1" rIns="182875" wrap="square" tIns="91425">
            <a:noAutofit/>
          </a:bodyPr>
          <a:lstStyle/>
          <a:p>
            <a:pPr indent="0" lvl="0" marL="0" rtl="0" algn="l">
              <a:lnSpc>
                <a:spcPct val="100000"/>
              </a:lnSpc>
              <a:spcBef>
                <a:spcPts val="0"/>
              </a:spcBef>
              <a:spcAft>
                <a:spcPts val="0"/>
              </a:spcAft>
              <a:buNone/>
            </a:pPr>
            <a:r>
              <a:rPr lang="en" sz="1450"/>
              <a:t>Use PCA to reduce the number of features in an unsupervised learning setting.</a:t>
            </a:r>
            <a:endParaRPr sz="1450"/>
          </a:p>
        </p:txBody>
      </p:sp>
      <p:sp>
        <p:nvSpPr>
          <p:cNvPr id="1371" name="Google Shape;1371;p94"/>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2" name="Google Shape;1372;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0" name="Google Shape;1550;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1" name="Google Shape;1561;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2" name="Google Shape;1562;p114"/>
          <p:cNvSpPr txBox="1"/>
          <p:nvPr>
            <p:ph type="title"/>
          </p:nvPr>
        </p:nvSpPr>
        <p:spPr>
          <a:xfrm>
            <a:off x="1400" y="274875"/>
            <a:ext cx="8342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Energize Your Stock Clustering</a:t>
            </a:r>
            <a:endParaRPr sz="30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 will:</a:t>
            </a:r>
            <a:endParaRPr sz="1800">
              <a:solidFill>
                <a:schemeClr val="dk1"/>
              </a:solidFill>
              <a:latin typeface="Roboto"/>
              <a:ea typeface="Roboto"/>
              <a:cs typeface="Roboto"/>
              <a:sym typeface="Roboto"/>
            </a:endParaRPr>
          </a:p>
          <a:p>
            <a:pPr indent="-205740" lvl="0" marL="320040" rtl="0" algn="l">
              <a:lnSpc>
                <a:spcPct val="115000"/>
              </a:lnSpc>
              <a:spcBef>
                <a:spcPts val="800"/>
              </a:spcBef>
              <a:spcAft>
                <a:spcPts val="0"/>
              </a:spcAft>
              <a:buClr>
                <a:schemeClr val="dk1"/>
              </a:buClr>
              <a:buSzPts val="1800"/>
              <a:buFont typeface="Roboto"/>
              <a:buChar char="●"/>
            </a:pPr>
            <a:r>
              <a:rPr lang="en" sz="1800">
                <a:solidFill>
                  <a:schemeClr val="dk1"/>
                </a:solidFill>
                <a:latin typeface="Roboto"/>
                <a:ea typeface="Roboto"/>
                <a:cs typeface="Roboto"/>
                <a:sym typeface="Roboto"/>
              </a:rPr>
              <a:t>S</a:t>
            </a:r>
            <a:r>
              <a:rPr lang="en" sz="1800">
                <a:solidFill>
                  <a:schemeClr val="dk1"/>
                </a:solidFill>
                <a:latin typeface="Roboto"/>
                <a:ea typeface="Roboto"/>
                <a:cs typeface="Roboto"/>
                <a:sym typeface="Roboto"/>
              </a:rPr>
              <a:t>trengthen your ability to reduce the number of features in your model by using PCA. </a:t>
            </a:r>
            <a:endParaRPr sz="1800">
              <a:solidFill>
                <a:schemeClr val="dk1"/>
              </a:solidFill>
              <a:latin typeface="Roboto"/>
              <a:ea typeface="Roboto"/>
              <a:cs typeface="Roboto"/>
              <a:sym typeface="Roboto"/>
            </a:endParaRPr>
          </a:p>
          <a:p>
            <a:pPr indent="-205740" lvl="0" marL="320040" rtl="0" algn="l">
              <a:lnSpc>
                <a:spcPct val="115000"/>
              </a:lnSpc>
              <a:spcBef>
                <a:spcPts val="1000"/>
              </a:spcBef>
              <a:spcAft>
                <a:spcPts val="0"/>
              </a:spcAft>
              <a:buClr>
                <a:schemeClr val="dk1"/>
              </a:buClr>
              <a:buSzPts val="1800"/>
              <a:buFont typeface="Roboto"/>
              <a:buChar char="●"/>
            </a:pPr>
            <a:r>
              <a:rPr lang="en" sz="1800">
                <a:solidFill>
                  <a:schemeClr val="dk1"/>
                </a:solidFill>
                <a:latin typeface="Roboto"/>
                <a:ea typeface="Roboto"/>
                <a:cs typeface="Roboto"/>
                <a:sym typeface="Roboto"/>
              </a:rPr>
              <a:t>Cluster both standardized data and principal components into various clustering algorithms, and then compare the results. </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1563" name="Google Shape;1563;p11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30</a:t>
            </a:r>
            <a:r>
              <a:rPr lang="en"/>
              <a:t> Minutes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9" name="Google Shape;1569;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5" name="Google Shape;1575;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1" name="Google Shape;1581;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2" name="Google Shape;1582;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Structured </a:t>
            </a:r>
            <a:r>
              <a:rPr lang="en"/>
              <a:t>Review</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8" name="Google Shape;137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4" name="Google Shape;1384;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85" name="Google Shape;1385;p96"/>
          <p:cNvSpPr txBox="1"/>
          <p:nvPr>
            <p:ph type="title"/>
          </p:nvPr>
        </p:nvSpPr>
        <p:spPr>
          <a:xfrm>
            <a:off x="1400" y="274875"/>
            <a:ext cx="84738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dk1"/>
                </a:solidFill>
              </a:rPr>
              <a:t>Activity: Warm-Up</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will standardize global currency data,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and then segment it into three clusters.</a:t>
            </a:r>
            <a:endParaRPr/>
          </a:p>
        </p:txBody>
      </p:sp>
      <p:sp>
        <p:nvSpPr>
          <p:cNvPr id="1386" name="Google Shape;1386;p96"/>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2" name="Google Shape;1392;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8" name="Google Shape;1398;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4" name="Google Shape;1404;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5" name="Google Shape;1405;p9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PCA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00"/>
          <p:cNvSpPr txBox="1"/>
          <p:nvPr>
            <p:ph type="title"/>
          </p:nvPr>
        </p:nvSpPr>
        <p:spPr>
          <a:xfrm>
            <a:off x="1284925" y="2806275"/>
            <a:ext cx="6548400" cy="7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Visualizing High-Dimensional Space</a:t>
            </a:r>
            <a:endParaRPr/>
          </a:p>
        </p:txBody>
      </p:sp>
      <p:sp>
        <p:nvSpPr>
          <p:cNvPr id="1411" name="Google Shape;14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001"/>
        </a:solidFill>
      </p:bgPr>
    </p:bg>
    <p:spTree>
      <p:nvGrpSpPr>
        <p:cNvPr id="1415" name="Shape 1415"/>
        <p:cNvGrpSpPr/>
        <p:nvPr/>
      </p:nvGrpSpPr>
      <p:grpSpPr>
        <a:xfrm>
          <a:off x="0" y="0"/>
          <a:ext cx="0" cy="0"/>
          <a:chOff x="0" y="0"/>
          <a:chExt cx="0" cy="0"/>
        </a:xfrm>
      </p:grpSpPr>
      <p:pic>
        <p:nvPicPr>
          <p:cNvPr id="1416" name="Google Shape;1416;p101"/>
          <p:cNvPicPr preferRelativeResize="0"/>
          <p:nvPr/>
        </p:nvPicPr>
        <p:blipFill rotWithShape="1">
          <a:blip r:embed="rId3">
            <a:alphaModFix/>
          </a:blip>
          <a:srcRect b="0" l="10480" r="10480" t="0"/>
          <a:stretch/>
        </p:blipFill>
        <p:spPr>
          <a:xfrm>
            <a:off x="3491125" y="793888"/>
            <a:ext cx="5187479" cy="3979162"/>
          </a:xfrm>
          <a:prstGeom prst="rect">
            <a:avLst/>
          </a:prstGeom>
          <a:noFill/>
          <a:ln>
            <a:noFill/>
          </a:ln>
        </p:spPr>
      </p:pic>
      <p:sp>
        <p:nvSpPr>
          <p:cNvPr id="1417" name="Google Shape;1417;p10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lt1"/>
                </a:solidFill>
              </a:rPr>
              <a:t>Introduction to PCA</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418" name="Google Shape;1418;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lt1"/>
                </a:solidFill>
                <a:hlinkClick r:id="rId4">
                  <a:extLst>
                    <a:ext uri="{A12FA001-AC4F-418D-AE19-62706E023703}">
                      <ahyp:hlinkClr val="tx"/>
                    </a:ext>
                  </a:extLst>
                </a:hlinkClick>
              </a:rPr>
              <a:t>https://experiments.withgoogle.com</a:t>
            </a:r>
            <a:endParaRPr>
              <a:solidFill>
                <a:schemeClr val="lt1"/>
              </a:solidFill>
            </a:endParaRPr>
          </a:p>
        </p:txBody>
      </p:sp>
      <p:sp>
        <p:nvSpPr>
          <p:cNvPr id="1419" name="Google Shape;1419;p101"/>
          <p:cNvSpPr txBox="1"/>
          <p:nvPr>
            <p:ph idx="1" type="subTitle"/>
          </p:nvPr>
        </p:nvSpPr>
        <p:spPr>
          <a:xfrm>
            <a:off x="0" y="675975"/>
            <a:ext cx="4169400" cy="2471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lt1"/>
                </a:solidFill>
              </a:rPr>
              <a:t>Some of these datasets displayed are very large, with thousands (or more!) columns. </a:t>
            </a:r>
            <a:endParaRPr>
              <a:solidFill>
                <a:schemeClr val="lt1"/>
              </a:solidFill>
            </a:endParaRPr>
          </a:p>
          <a:p>
            <a:pPr indent="0" lvl="0" marL="0" rtl="0" algn="l">
              <a:spcBef>
                <a:spcPts val="1600"/>
              </a:spcBef>
              <a:spcAft>
                <a:spcPts val="0"/>
              </a:spcAft>
              <a:buNone/>
            </a:pPr>
            <a:r>
              <a:rPr lang="en">
                <a:solidFill>
                  <a:schemeClr val="lt1"/>
                </a:solidFill>
              </a:rPr>
              <a:t>For some machine learning algorithms, this high dimensionality can become </a:t>
            </a:r>
            <a:br>
              <a:rPr lang="en">
                <a:solidFill>
                  <a:schemeClr val="lt1"/>
                </a:solidFill>
              </a:rPr>
            </a:br>
            <a:r>
              <a:rPr lang="en">
                <a:solidFill>
                  <a:schemeClr val="lt1"/>
                </a:solidFill>
              </a:rPr>
              <a:t>a problem.</a:t>
            </a:r>
            <a:endParaRPr>
              <a:solidFill>
                <a:schemeClr val="lt1"/>
              </a:solidFill>
            </a:endParaRPr>
          </a:p>
        </p:txBody>
      </p:sp>
      <p:sp>
        <p:nvSpPr>
          <p:cNvPr id="1420" name="Google Shape;1420;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cxnSp>
        <p:nvCxnSpPr>
          <p:cNvPr id="1421" name="Google Shape;1421;p101"/>
          <p:cNvCxnSpPr/>
          <p:nvPr/>
        </p:nvCxnSpPr>
        <p:spPr>
          <a:xfrm>
            <a:off x="274375" y="640080"/>
            <a:ext cx="8595600" cy="102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